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87" r:id="rId3"/>
    <p:sldMasterId id="2147483700" r:id="rId4"/>
    <p:sldMasterId id="2147483713" r:id="rId5"/>
  </p:sldMasterIdLst>
  <p:notesMasterIdLst>
    <p:notesMasterId r:id="rId36"/>
  </p:notesMasterIdLst>
  <p:sldIdLst>
    <p:sldId id="256" r:id="rId6"/>
    <p:sldId id="257" r:id="rId7"/>
    <p:sldId id="258" r:id="rId8"/>
    <p:sldId id="259" r:id="rId9"/>
    <p:sldId id="260" r:id="rId10"/>
    <p:sldId id="262" r:id="rId11"/>
    <p:sldId id="284" r:id="rId12"/>
    <p:sldId id="287" r:id="rId13"/>
    <p:sldId id="285" r:id="rId14"/>
    <p:sldId id="263" r:id="rId15"/>
    <p:sldId id="264" r:id="rId16"/>
    <p:sldId id="265" r:id="rId17"/>
    <p:sldId id="266" r:id="rId18"/>
    <p:sldId id="267" r:id="rId19"/>
    <p:sldId id="269" r:id="rId20"/>
    <p:sldId id="270" r:id="rId21"/>
    <p:sldId id="271" r:id="rId22"/>
    <p:sldId id="272" r:id="rId23"/>
    <p:sldId id="273" r:id="rId24"/>
    <p:sldId id="277" r:id="rId25"/>
    <p:sldId id="274" r:id="rId26"/>
    <p:sldId id="276" r:id="rId27"/>
    <p:sldId id="275" r:id="rId28"/>
    <p:sldId id="278" r:id="rId29"/>
    <p:sldId id="279" r:id="rId30"/>
    <p:sldId id="280" r:id="rId31"/>
    <p:sldId id="281" r:id="rId32"/>
    <p:sldId id="288" r:id="rId33"/>
    <p:sldId id="282" r:id="rId34"/>
    <p:sldId id="283" r:id="rId3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нченко" initials="П" lastIdx="1" clrIdx="0">
    <p:extLst>
      <p:ext uri="{19B8F6BF-5375-455C-9EA6-DF929625EA0E}">
        <p15:presenceInfo xmlns:p15="http://schemas.microsoft.com/office/powerpoint/2012/main" userId="S-1-5-21-4160542412-280141266-1749095669-12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32226959397537602"/>
          <c:y val="1.28065569571621E-2"/>
          <c:w val="0.66207116388413001"/>
          <c:h val="0.9077927899084330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rgbClr val="006699"/>
            </a:solidFill>
            <a:ln w="9360">
              <a:solidFill>
                <a:srgbClr val="7BAD3C"/>
              </a:solidFill>
              <a:round/>
            </a:ln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2028 год</c:v>
                </c:pt>
                <c:pt idx="1">
                  <c:v>2027 год</c:v>
                </c:pt>
                <c:pt idx="2">
                  <c:v>2026 год</c:v>
                </c:pt>
                <c:pt idx="3">
                  <c:v>2025 год</c:v>
                </c:pt>
                <c:pt idx="4">
                  <c:v>2024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64.93316685944788</c:v>
                </c:pt>
                <c:pt idx="1">
                  <c:v>63.547723879399953</c:v>
                </c:pt>
                <c:pt idx="2">
                  <c:v>62.220642654666882</c:v>
                </c:pt>
                <c:pt idx="3">
                  <c:v>59.214595371372724</c:v>
                </c:pt>
                <c:pt idx="4">
                  <c:v>46.0711176005628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9F-4187-BE19-F7D98FB2E9F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Налог, взимаемый в связи с применением упрощенной системы налогообложения</c:v>
                </c:pt>
              </c:strCache>
            </c:strRef>
          </c:tx>
          <c:spPr>
            <a:solidFill>
              <a:srgbClr val="9EE0F8"/>
            </a:solidFill>
            <a:ln w="9360">
              <a:solidFill>
                <a:srgbClr val="7BAD3C"/>
              </a:solidFill>
              <a:round/>
            </a:ln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49F-4187-BE19-F7D98FB2E9F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149F-4187-BE19-F7D98FB2E9F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149F-4187-BE19-F7D98FB2E9FA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149F-4187-BE19-F7D98FB2E9FA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900" b="0" strike="noStrike" spc="-1">
                        <a:solidFill>
                          <a:srgbClr val="000000"/>
                        </a:solidFill>
                        <a:latin typeface="Trebuchet MS"/>
                        <a:ea typeface="DejaVu Sans"/>
                      </a:rPr>
                      <a:t>14,1</a:t>
                    </a:r>
                  </a:p>
                </c:rich>
              </c:tx>
              <c:numFmt formatCode="#,##0.0" sourceLinked="0"/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49F-4187-BE19-F7D98FB2E9FA}"/>
                </c:ext>
              </c:extLst>
            </c:dLbl>
            <c:dLbl>
              <c:idx val="1"/>
              <c:layout>
                <c:manualLayout>
                  <c:x val="1.2734893608487301E-3"/>
                  <c:y val="-4.2788229261353896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49F-4187-BE19-F7D98FB2E9FA}"/>
                </c:ext>
              </c:extLst>
            </c:dLbl>
            <c:dLbl>
              <c:idx val="2"/>
              <c:layout>
                <c:manualLayout>
                  <c:x val="-1.2734893608487301E-3"/>
                  <c:y val="-8.5576458522707705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49F-4187-BE19-F7D98FB2E9FA}"/>
                </c:ext>
              </c:extLst>
            </c:dLbl>
            <c:dLbl>
              <c:idx val="4"/>
              <c:layout>
                <c:manualLayout>
                  <c:x val="1.2734893608487301E-3"/>
                  <c:y val="-6.4182343892029998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49F-4187-BE19-F7D98FB2E9F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2028 год</c:v>
                </c:pt>
                <c:pt idx="1">
                  <c:v>2027 год</c:v>
                </c:pt>
                <c:pt idx="2">
                  <c:v>2026 год</c:v>
                </c:pt>
                <c:pt idx="3">
                  <c:v>2025 год</c:v>
                </c:pt>
                <c:pt idx="4">
                  <c:v>2024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16.024503396985931</c:v>
                </c:pt>
                <c:pt idx="1">
                  <c:v>15.712687210825827</c:v>
                </c:pt>
                <c:pt idx="2">
                  <c:v>15.404139686349566</c:v>
                </c:pt>
                <c:pt idx="3">
                  <c:v>14.803648842843181</c:v>
                </c:pt>
                <c:pt idx="4">
                  <c:v>12.897069873088485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49F-4187-BE19-F7D98FB2E9F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Единый сельскохозяйственный налог</c:v>
                </c:pt>
              </c:strCache>
            </c:strRef>
          </c:tx>
          <c:spPr>
            <a:solidFill>
              <a:srgbClr val="FFC000"/>
            </a:solidFill>
            <a:ln w="9360">
              <a:solidFill>
                <a:srgbClr val="919ACA"/>
              </a:solidFill>
              <a:round/>
            </a:ln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2028 год</c:v>
                </c:pt>
                <c:pt idx="1">
                  <c:v>2027 год</c:v>
                </c:pt>
                <c:pt idx="2">
                  <c:v>2026 год</c:v>
                </c:pt>
                <c:pt idx="3">
                  <c:v>2025 год</c:v>
                </c:pt>
                <c:pt idx="4">
                  <c:v>2024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2.7828872918902441</c:v>
                </c:pt>
                <c:pt idx="1">
                  <c:v>5.1395964125054947</c:v>
                </c:pt>
                <c:pt idx="2">
                  <c:v>7.4283191516245575</c:v>
                </c:pt>
                <c:pt idx="3">
                  <c:v>5.3283957571952891</c:v>
                </c:pt>
                <c:pt idx="4">
                  <c:v>24.796901202755574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49F-4187-BE19-F7D98FB2E9F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spPr>
            <a:solidFill>
              <a:srgbClr val="C0EF94"/>
            </a:solidFill>
            <a:ln w="9360">
              <a:solidFill>
                <a:srgbClr val="7BAD3C"/>
              </a:solidFill>
              <a:round/>
            </a:ln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2028 год</c:v>
                </c:pt>
                <c:pt idx="1">
                  <c:v>2027 год</c:v>
                </c:pt>
                <c:pt idx="2">
                  <c:v>2026 год</c:v>
                </c:pt>
                <c:pt idx="3">
                  <c:v>2025 год</c:v>
                </c:pt>
                <c:pt idx="4">
                  <c:v>2024 год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8.7377911031121975</c:v>
                </c:pt>
                <c:pt idx="1">
                  <c:v>8.3227019016246384</c:v>
                </c:pt>
                <c:pt idx="2">
                  <c:v>7.923567276573273</c:v>
                </c:pt>
                <c:pt idx="3">
                  <c:v>8.8821893057059089</c:v>
                </c:pt>
                <c:pt idx="4">
                  <c:v>7.1299942695780993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49F-4187-BE19-F7D98FB2E9F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налоговые и неналоговые доходы</c:v>
                </c:pt>
              </c:strCache>
            </c:strRef>
          </c:tx>
          <c:spPr>
            <a:solidFill>
              <a:srgbClr val="00B0F0"/>
            </a:solidFill>
            <a:ln w="9360">
              <a:solidFill>
                <a:srgbClr val="7BAD3C"/>
              </a:solidFill>
              <a:round/>
            </a:ln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2028 год</c:v>
                </c:pt>
                <c:pt idx="1">
                  <c:v>2027 год</c:v>
                </c:pt>
                <c:pt idx="2">
                  <c:v>2026 год</c:v>
                </c:pt>
                <c:pt idx="3">
                  <c:v>2025 год</c:v>
                </c:pt>
                <c:pt idx="4">
                  <c:v>2024 год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9.5</c:v>
                </c:pt>
                <c:pt idx="1">
                  <c:v>7.4</c:v>
                </c:pt>
                <c:pt idx="2">
                  <c:v>7.1</c:v>
                </c:pt>
                <c:pt idx="3">
                  <c:v>11.8</c:v>
                </c:pt>
                <c:pt idx="4">
                  <c:v>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49F-4187-BE19-F7D98FB2E9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91894"/>
        <c:axId val="67927213"/>
      </c:barChart>
      <c:catAx>
        <c:axId val="459189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900" b="0" strike="noStrike" spc="-1">
                <a:solidFill>
                  <a:srgbClr val="000000"/>
                </a:solidFill>
                <a:latin typeface="Trebuchet MS"/>
                <a:ea typeface="DejaVu Sans"/>
              </a:defRPr>
            </a:pPr>
            <a:endParaRPr lang="ru-RU"/>
          </a:p>
        </c:txPr>
        <c:crossAx val="67927213"/>
        <c:crosses val="autoZero"/>
        <c:auto val="1"/>
        <c:lblAlgn val="ctr"/>
        <c:lblOffset val="100"/>
        <c:noMultiLvlLbl val="0"/>
      </c:catAx>
      <c:valAx>
        <c:axId val="67927213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4591894"/>
        <c:crosses val="autoZero"/>
        <c:crossBetween val="between"/>
      </c:valAx>
      <c:spPr>
        <a:noFill/>
        <a:ln w="0">
          <a:noFill/>
        </a:ln>
      </c:spPr>
    </c:plotArea>
    <c:legend>
      <c:legendPos val="b"/>
      <c:layout>
        <c:manualLayout>
          <c:xMode val="edge"/>
          <c:yMode val="edge"/>
          <c:x val="1.2360985939682599E-3"/>
          <c:y val="8.9477189356958906E-2"/>
          <c:w val="0.24341038827439301"/>
          <c:h val="0.85998735985683294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300" b="0" strike="noStrike" spc="-1">
              <a:solidFill>
                <a:srgbClr val="000000"/>
              </a:solidFill>
              <a:latin typeface="Trebuchet MS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8095682020424602E-2"/>
          <c:y val="8.6928358595672994E-2"/>
          <c:w val="0.92241196660875502"/>
          <c:h val="0.816815649695555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5A4DE"/>
            </a:solidFill>
            <a:ln w="0">
              <a:noFill/>
            </a:ln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A1E-494F-8361-0AFB04BFBD5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A1E-494F-8361-0AFB04BFBD5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1A1E-494F-8361-0AFB04BFBD52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1A1E-494F-8361-0AFB04BFBD52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1A1E-494F-8361-0AFB04BFBD52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1A1E-494F-8361-0AFB04BFBD52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1A1E-494F-8361-0AFB04BFBD52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1A1E-494F-8361-0AFB04BFBD52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1A1E-494F-8361-0AFB04BFBD52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1A1E-494F-8361-0AFB04BFBD52}"/>
              </c:ext>
            </c:extLst>
          </c:dPt>
          <c:dLbls>
            <c:dLbl>
              <c:idx val="0"/>
              <c:layout>
                <c:manualLayout>
                  <c:x val="-2.9890715785706886E-3"/>
                  <c:y val="-3.9871196907862144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A1E-494F-8361-0AFB04BFBD52}"/>
                </c:ext>
              </c:extLst>
            </c:dLbl>
            <c:dLbl>
              <c:idx val="1"/>
              <c:layout>
                <c:manualLayout>
                  <c:x val="0"/>
                  <c:y val="-4.3714416301382765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A1E-494F-8361-0AFB04BFBD52}"/>
                </c:ext>
              </c:extLst>
            </c:dLbl>
            <c:dLbl>
              <c:idx val="2"/>
              <c:layout>
                <c:manualLayout>
                  <c:x val="1.4947123579211045E-3"/>
                  <c:y val="-4.4163013826808609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1E-494F-8361-0AFB04BFBD52}"/>
                </c:ext>
              </c:extLst>
            </c:dLbl>
            <c:dLbl>
              <c:idx val="3"/>
              <c:layout>
                <c:manualLayout>
                  <c:x val="1.4947123579211045E-3"/>
                  <c:y val="-3.1239338386128565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A1E-494F-8361-0AFB04BFBD52}"/>
                </c:ext>
              </c:extLst>
            </c:dLbl>
            <c:dLbl>
              <c:idx val="4"/>
              <c:layout>
                <c:manualLayout>
                  <c:x val="-2.9891892909945836E-3"/>
                  <c:y val="-3.24523331389951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A1E-494F-8361-0AFB04BFBD52}"/>
                </c:ext>
              </c:extLst>
            </c:dLbl>
            <c:dLbl>
              <c:idx val="5"/>
              <c:layout>
                <c:manualLayout>
                  <c:x val="-2.3542484773493767E-7"/>
                  <c:y val="-3.1757753737413019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A1E-494F-8361-0AFB04BFBD52}"/>
                </c:ext>
              </c:extLst>
            </c:dLbl>
            <c:dLbl>
              <c:idx val="6"/>
              <c:layout>
                <c:manualLayout>
                  <c:x val="4.485431910425444E-3"/>
                  <c:y val="-3.0558074755457677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A1E-494F-8361-0AFB04BFBD52}"/>
                </c:ext>
              </c:extLst>
            </c:dLbl>
            <c:dLbl>
              <c:idx val="7"/>
              <c:layout>
                <c:manualLayout>
                  <c:x val="-1.0962823763495476E-16"/>
                  <c:y val="-2.4508576076238187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A1E-494F-8361-0AFB04BFBD52}"/>
                </c:ext>
              </c:extLst>
            </c:dLbl>
            <c:dLbl>
              <c:idx val="8"/>
              <c:layout>
                <c:manualLayout>
                  <c:x val="2.9901309903852492E-3"/>
                  <c:y val="-3.0493295329403383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A1E-494F-8361-0AFB04BFBD52}"/>
                </c:ext>
              </c:extLst>
            </c:dLbl>
            <c:dLbl>
              <c:idx val="9"/>
              <c:layout>
                <c:manualLayout>
                  <c:x val="0"/>
                  <c:y val="-2.6217056963640701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A1E-494F-8361-0AFB04BFBD52}"/>
                </c:ext>
              </c:extLst>
            </c:dLbl>
            <c:dLbl>
              <c:idx val="10"/>
              <c:layout>
                <c:manualLayout>
                  <c:x val="0"/>
                  <c:y val="-2.74232903629807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81A-4C81-A4A0-5CDEB5FD6B2D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2018 год                                             отчет</c:v>
                </c:pt>
                <c:pt idx="1">
                  <c:v>2019 год                                             отчет</c:v>
                </c:pt>
                <c:pt idx="2">
                  <c:v>2020 год                                             отчет</c:v>
                </c:pt>
                <c:pt idx="3">
                  <c:v>2021 год                                             отчет</c:v>
                </c:pt>
                <c:pt idx="4">
                  <c:v>2022 год                                             отчет</c:v>
                </c:pt>
                <c:pt idx="5">
                  <c:v>2023 год                                             отчет</c:v>
                </c:pt>
                <c:pt idx="6">
                  <c:v>2024 год                                             отчет</c:v>
                </c:pt>
                <c:pt idx="7">
                  <c:v>2025 год                                             оценка</c:v>
                </c:pt>
                <c:pt idx="8">
                  <c:v>2026 год прогноз</c:v>
                </c:pt>
                <c:pt idx="9">
                  <c:v>2027 год прогноз </c:v>
                </c:pt>
                <c:pt idx="10">
                  <c:v>2028 прогроз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448.9</c:v>
                </c:pt>
                <c:pt idx="1">
                  <c:v>506.2</c:v>
                </c:pt>
                <c:pt idx="2">
                  <c:v>580.20000000000005</c:v>
                </c:pt>
                <c:pt idx="3">
                  <c:v>649.70000000000005</c:v>
                </c:pt>
                <c:pt idx="4">
                  <c:v>955.6</c:v>
                </c:pt>
                <c:pt idx="5">
                  <c:v>1160.2</c:v>
                </c:pt>
                <c:pt idx="6">
                  <c:v>1295.4000000000001</c:v>
                </c:pt>
                <c:pt idx="7">
                  <c:v>1013.3</c:v>
                </c:pt>
                <c:pt idx="8">
                  <c:v>993.2</c:v>
                </c:pt>
                <c:pt idx="9">
                  <c:v>975.6</c:v>
                </c:pt>
                <c:pt idx="10">
                  <c:v>957.9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1A1E-494F-8361-0AFB04BFBD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964355"/>
        <c:axId val="89543884"/>
      </c:barChart>
      <c:catAx>
        <c:axId val="50964355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89543884"/>
        <c:crossesAt val="0"/>
        <c:auto val="1"/>
        <c:lblAlgn val="ctr"/>
        <c:lblOffset val="100"/>
        <c:noMultiLvlLbl val="0"/>
      </c:catAx>
      <c:valAx>
        <c:axId val="89543884"/>
        <c:scaling>
          <c:orientation val="minMax"/>
          <c:min val="0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50964355"/>
        <c:crosses val="autoZero"/>
        <c:crossBetween val="between"/>
        <c:majorUnit val="55"/>
      </c:valAx>
      <c:spPr>
        <a:noFill/>
        <a:ln w="25400">
          <a:noFill/>
        </a:ln>
      </c:spPr>
    </c:plotArea>
    <c:plotVisOnly val="1"/>
    <c:dispBlanksAs val="gap"/>
    <c:showDLblsOverMax val="1"/>
  </c:chart>
  <c:spPr>
    <a:noFill/>
    <a:ln w="9360">
      <a:noFill/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autoTitleDeleted val="1"/>
    <c:view3D>
      <c:rotX val="30"/>
      <c:rotY val="20"/>
      <c:rAngAx val="0"/>
      <c:perspective val="2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.1181411956022201"/>
          <c:w val="0.67795369316984788"/>
          <c:h val="0.718569307455721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rgbClr val="435EC5"/>
                </a:gs>
                <a:gs pos="100000">
                  <a:srgbClr val="2A3F92"/>
                </a:gs>
              </a:gsLst>
              <a:lin ang="5400000"/>
            </a:gradFill>
            <a:ln w="0">
              <a:noFill/>
            </a:ln>
          </c:spPr>
          <c:explosion val="30"/>
          <c:dPt>
            <c:idx val="0"/>
            <c:bubble3D val="0"/>
            <c:spPr>
              <a:gradFill>
                <a:gsLst>
                  <a:gs pos="0">
                    <a:srgbClr val="4256A9"/>
                  </a:gs>
                  <a:gs pos="100000">
                    <a:srgbClr val="253882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DFA8-4F1E-B1AF-0E7A4D5CE8E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47B0D5"/>
                  </a:gs>
                  <a:gs pos="100000">
                    <a:srgbClr val="2485A7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DFA8-4F1E-B1AF-0E7A4D5CE8E1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8DCD3E"/>
                  </a:gs>
                  <a:gs pos="100000">
                    <a:srgbClr val="659925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DFA8-4F1E-B1AF-0E7A4D5CE8E1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4AB295"/>
                  </a:gs>
                  <a:gs pos="100000">
                    <a:srgbClr val="2F846D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DFA8-4F1E-B1AF-0E7A4D5CE8E1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D86C1B"/>
                  </a:gs>
                  <a:gs pos="100000">
                    <a:srgbClr val="AB4B02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DFA8-4F1E-B1AF-0E7A4D5CE8E1}"/>
              </c:ext>
            </c:extLst>
          </c:dPt>
          <c:dPt>
            <c:idx val="5"/>
            <c:bubble3D val="0"/>
            <c:spPr>
              <a:gradFill>
                <a:gsLst>
                  <a:gs pos="0">
                    <a:srgbClr val="CB361E"/>
                  </a:gs>
                  <a:gs pos="100000">
                    <a:srgbClr val="A01B06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DFA8-4F1E-B1AF-0E7A4D5CE8E1}"/>
              </c:ext>
            </c:extLst>
          </c:dPt>
          <c:dPt>
            <c:idx val="6"/>
            <c:bubble3D val="0"/>
            <c:spPr>
              <a:gradFill>
                <a:gsLst>
                  <a:gs pos="0">
                    <a:srgbClr val="8691D1"/>
                  </a:gs>
                  <a:gs pos="100000">
                    <a:srgbClr val="4656AF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DFA8-4F1E-B1AF-0E7A4D5CE8E1}"/>
              </c:ext>
            </c:extLst>
          </c:dPt>
          <c:dPt>
            <c:idx val="7"/>
            <c:bubble3D val="0"/>
            <c:spPr>
              <a:gradFill>
                <a:gsLst>
                  <a:gs pos="0">
                    <a:srgbClr val="87D2F3"/>
                  </a:gs>
                  <a:gs pos="100000">
                    <a:srgbClr val="30AADD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F-DFA8-4F1E-B1AF-0E7A4D5CE8E1}"/>
              </c:ext>
            </c:extLst>
          </c:dPt>
          <c:dPt>
            <c:idx val="8"/>
            <c:bubble3D val="0"/>
            <c:spPr>
              <a:gradFill>
                <a:gsLst>
                  <a:gs pos="0">
                    <a:srgbClr val="B6EC83"/>
                  </a:gs>
                  <a:gs pos="100000">
                    <a:srgbClr val="81D630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1-DFA8-4F1E-B1AF-0E7A4D5CE8E1}"/>
              </c:ext>
            </c:extLst>
          </c:dPt>
          <c:dPt>
            <c:idx val="9"/>
            <c:bubble3D val="0"/>
            <c:spPr>
              <a:gradFill>
                <a:gsLst>
                  <a:gs pos="0">
                    <a:srgbClr val="8AD5BD"/>
                  </a:gs>
                  <a:gs pos="100000">
                    <a:srgbClr val="47B491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3-DFA8-4F1E-B1AF-0E7A4D5CE8E1}"/>
              </c:ext>
            </c:extLst>
          </c:dPt>
          <c:dLbls>
            <c:dLbl>
              <c:idx val="0"/>
              <c:layout>
                <c:manualLayout>
                  <c:x val="1.9069322134674178E-2"/>
                  <c:y val="-7.3139604765441605E-3"/>
                </c:manualLayout>
              </c:layout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A8-4F1E-B1AF-0E7A4D5CE8E1}"/>
                </c:ext>
              </c:extLst>
            </c:dLbl>
            <c:dLbl>
              <c:idx val="1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FA8-4F1E-B1AF-0E7A4D5CE8E1}"/>
                </c:ext>
              </c:extLst>
            </c:dLbl>
            <c:dLbl>
              <c:idx val="2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FA8-4F1E-B1AF-0E7A4D5CE8E1}"/>
                </c:ext>
              </c:extLst>
            </c:dLbl>
            <c:dLbl>
              <c:idx val="3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FA8-4F1E-B1AF-0E7A4D5CE8E1}"/>
                </c:ext>
              </c:extLst>
            </c:dLbl>
            <c:dLbl>
              <c:idx val="4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FA8-4F1E-B1AF-0E7A4D5CE8E1}"/>
                </c:ext>
              </c:extLst>
            </c:dLbl>
            <c:dLbl>
              <c:idx val="5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FA8-4F1E-B1AF-0E7A4D5CE8E1}"/>
                </c:ext>
              </c:extLst>
            </c:dLbl>
            <c:dLbl>
              <c:idx val="6"/>
              <c:layout>
                <c:manualLayout>
                  <c:x val="-3.8354939442033364E-4"/>
                  <c:y val="-6.0635627673489593E-3"/>
                </c:manualLayout>
              </c:layout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FA8-4F1E-B1AF-0E7A4D5CE8E1}"/>
                </c:ext>
              </c:extLst>
            </c:dLbl>
            <c:dLbl>
              <c:idx val="7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FA8-4F1E-B1AF-0E7A4D5CE8E1}"/>
                </c:ext>
              </c:extLst>
            </c:dLbl>
            <c:dLbl>
              <c:idx val="8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DFA8-4F1E-B1AF-0E7A4D5CE8E1}"/>
                </c:ext>
              </c:extLst>
            </c:dLbl>
            <c:dLbl>
              <c:idx val="9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DFA8-4F1E-B1AF-0E7A4D5CE8E1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600" b="1" strike="noStrike" spc="-1">
                    <a:solidFill>
                      <a:srgbClr val="014675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образование - 2 118 009,7</c:v>
                </c:pt>
                <c:pt idx="1">
                  <c:v>общегосударственные вопросы - 194 867,9</c:v>
                </c:pt>
                <c:pt idx="2">
                  <c:v>социальная политика - 98 951,0</c:v>
                </c:pt>
                <c:pt idx="3">
                  <c:v>физическая культура и спорт - 26 757,4</c:v>
                </c:pt>
                <c:pt idx="4">
                  <c:v>межбюджетные трансферты общего характера бюджетам сельских поселений - 21 000,0</c:v>
                </c:pt>
                <c:pt idx="5">
                  <c:v>национальная безопасность и правоохранительная деятельность-19 124,4</c:v>
                </c:pt>
                <c:pt idx="6">
                  <c:v>национальная экономика - 13 124,7</c:v>
                </c:pt>
                <c:pt idx="7">
                  <c:v>культура,кинематография - 12 677,5</c:v>
                </c:pt>
                <c:pt idx="8">
                  <c:v>жилищно-коммунальное хозяйство-3 500,0</c:v>
                </c:pt>
                <c:pt idx="9">
                  <c:v>средства массовой информации - 3 000,0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2118009.7000000002</c:v>
                </c:pt>
                <c:pt idx="1">
                  <c:v>194867.9</c:v>
                </c:pt>
                <c:pt idx="2">
                  <c:v>98951</c:v>
                </c:pt>
                <c:pt idx="3">
                  <c:v>26757.4</c:v>
                </c:pt>
                <c:pt idx="4">
                  <c:v>21000</c:v>
                </c:pt>
                <c:pt idx="5">
                  <c:v>19124.400000000001</c:v>
                </c:pt>
                <c:pt idx="6">
                  <c:v>13124.7</c:v>
                </c:pt>
                <c:pt idx="7">
                  <c:v>12677.5</c:v>
                </c:pt>
                <c:pt idx="8">
                  <c:v>3500</c:v>
                </c:pt>
                <c:pt idx="9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DFA8-4F1E-B1AF-0E7A4D5CE8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476105670040296"/>
          <c:y val="5.2484723049842301E-2"/>
          <c:w val="0.34322098354698699"/>
          <c:h val="0.91464230307515604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100" b="1" strike="noStrike" spc="-1">
              <a:solidFill>
                <a:srgbClr val="014675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0.02701</cdr:y>
    </cdr:from>
    <cdr:to>
      <cdr:x>0.14386</cdr:x>
      <cdr:y>0.08077</cdr:y>
    </cdr:to>
    <cdr:sp macro="" textlink="">
      <cdr:nvSpPr>
        <cdr:cNvPr id="339" name="TextBox 1"/>
        <cdr:cNvSpPr/>
      </cdr:nvSpPr>
      <cdr:spPr>
        <a:xfrm xmlns:a="http://schemas.openxmlformats.org/drawingml/2006/main">
          <a:off x="0" y="150120"/>
          <a:ext cx="1222200" cy="2988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1200" b="0" strike="noStrike" spc="-1" dirty="0">
              <a:solidFill>
                <a:srgbClr val="000000"/>
              </a:solidFill>
              <a:latin typeface="Calibri"/>
              <a:ea typeface="DejaVu Sans"/>
            </a:rPr>
            <a:t>м</a:t>
          </a:r>
          <a:r>
            <a:rPr lang="ru-RU" sz="1100" b="0" strike="noStrike" spc="-1" dirty="0">
              <a:solidFill>
                <a:srgbClr val="000000"/>
              </a:solidFill>
              <a:latin typeface="Calibri"/>
              <a:ea typeface="DejaVu Sans"/>
            </a:rPr>
            <a:t>лн рублей</a:t>
          </a:r>
          <a:endParaRPr sz="11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0.48773</cdr:x>
      <cdr:y>0.25068</cdr:y>
    </cdr:from>
    <cdr:to>
      <cdr:x>0.55532</cdr:x>
      <cdr:y>0.31675</cdr:y>
    </cdr:to>
    <cdr:sp macro="" textlink="">
      <cdr:nvSpPr>
        <cdr:cNvPr id="340" name="TextBox 3"/>
        <cdr:cNvSpPr/>
      </cdr:nvSpPr>
      <cdr:spPr>
        <a:xfrm xmlns:a="http://schemas.openxmlformats.org/drawingml/2006/main" rot="-19627200">
          <a:off x="4143600" y="1392840"/>
          <a:ext cx="574200" cy="3672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  <a:scene3d xmlns:a="http://schemas.openxmlformats.org/drawingml/2006/main">
          <a:camera prst="orthographicFront">
            <a:rot lat="0" lon="0" rev="780000"/>
          </a:camera>
          <a:lightRig rig="threePt" dir="t"/>
        </a:scene3d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endParaRPr sz="1000" b="0" strike="noStrike" spc="-1">
            <a:latin typeface="Times New Roman"/>
          </a:endParaRPr>
        </a:p>
        <a:p xmlns:a="http://schemas.openxmlformats.org/drawingml/2006/main">
          <a:pPr>
            <a:lnSpc>
              <a:spcPct val="100000"/>
            </a:lnSpc>
            <a:buNone/>
          </a:pPr>
          <a:endParaRPr sz="1000" b="0" strike="noStrike" spc="-1">
            <a:latin typeface="Times New Roman"/>
          </a:endParaRPr>
        </a:p>
      </cdr:txBody>
    </cdr:sp>
  </cdr:relSizeAnchor>
  <cdr:relSizeAnchor xmlns:cdr="http://schemas.openxmlformats.org/drawingml/2006/chartDrawing">
    <cdr:from>
      <cdr:x>0.5846</cdr:x>
      <cdr:y>0.22114</cdr:y>
    </cdr:from>
    <cdr:to>
      <cdr:x>0.66914</cdr:x>
      <cdr:y>0.29758</cdr:y>
    </cdr:to>
    <cdr:sp macro="" textlink="">
      <cdr:nvSpPr>
        <cdr:cNvPr id="341" name="TextBox 4"/>
        <cdr:cNvSpPr/>
      </cdr:nvSpPr>
      <cdr:spPr>
        <a:xfrm xmlns:a="http://schemas.openxmlformats.org/drawingml/2006/main">
          <a:off x="4966200" y="1228680"/>
          <a:ext cx="718200" cy="4248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  <a:scene3d xmlns:a="http://schemas.openxmlformats.org/drawingml/2006/main">
          <a:camera prst="orthographicFront">
            <a:rot lat="0" lon="0" rev="2400000"/>
          </a:camera>
          <a:lightRig rig="threePt" dir="t"/>
        </a:scene3d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endParaRPr sz="1000" b="0" strike="noStrike" spc="-1">
            <a:latin typeface="Times New Roman"/>
          </a:endParaRPr>
        </a:p>
        <a:p xmlns:a="http://schemas.openxmlformats.org/drawingml/2006/main">
          <a:pPr>
            <a:lnSpc>
              <a:spcPct val="100000"/>
            </a:lnSpc>
            <a:buNone/>
          </a:pPr>
          <a:endParaRPr sz="1000" b="0" strike="noStrike" spc="-1">
            <a:latin typeface="Times New Roman"/>
          </a:endParaRPr>
        </a:p>
      </cdr:txBody>
    </cdr:sp>
  </cdr:relSizeAnchor>
  <cdr:relSizeAnchor xmlns:cdr="http://schemas.openxmlformats.org/drawingml/2006/chartDrawing">
    <cdr:from>
      <cdr:x>0.10187</cdr:x>
      <cdr:y>0.49773</cdr:y>
    </cdr:from>
    <cdr:to>
      <cdr:x>0.14581</cdr:x>
      <cdr:y>0.54172</cdr:y>
    </cdr:to>
    <cdr:sp macro="" textlink="">
      <cdr:nvSpPr>
        <cdr:cNvPr id="346" name="TextBox 25"/>
        <cdr:cNvSpPr/>
      </cdr:nvSpPr>
      <cdr:spPr>
        <a:xfrm xmlns:a="http://schemas.openxmlformats.org/drawingml/2006/main" rot="8902200">
          <a:off x="865080" y="2765880"/>
          <a:ext cx="373320" cy="2444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0.29789</cdr:x>
      <cdr:y>0.48096</cdr:y>
    </cdr:from>
    <cdr:to>
      <cdr:x>0.34006</cdr:x>
      <cdr:y>0.5364</cdr:y>
    </cdr:to>
    <cdr:sp macro="" textlink="">
      <cdr:nvSpPr>
        <cdr:cNvPr id="347" name="TextBox 2"/>
        <cdr:cNvSpPr/>
      </cdr:nvSpPr>
      <cdr:spPr>
        <a:xfrm xmlns:a="http://schemas.openxmlformats.org/drawingml/2006/main" rot="2439000">
          <a:off x="2530800" y="2672640"/>
          <a:ext cx="358200" cy="3081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0.27853</cdr:x>
      <cdr:y>0.49942</cdr:y>
    </cdr:from>
    <cdr:to>
      <cdr:x>0.33302</cdr:x>
      <cdr:y>0.5616</cdr:y>
    </cdr:to>
    <cdr:sp macro="" textlink="">
      <cdr:nvSpPr>
        <cdr:cNvPr id="348" name="TextBox 5"/>
        <cdr:cNvSpPr/>
      </cdr:nvSpPr>
      <cdr:spPr>
        <a:xfrm xmlns:a="http://schemas.openxmlformats.org/drawingml/2006/main" rot="19213200">
          <a:off x="2366280" y="2775600"/>
          <a:ext cx="462960" cy="3456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0.29828</cdr:x>
      <cdr:y>0.47202</cdr:y>
    </cdr:from>
    <cdr:to>
      <cdr:x>0.35679</cdr:x>
      <cdr:y>0.5344</cdr:y>
    </cdr:to>
    <cdr:sp macro="" textlink="">
      <cdr:nvSpPr>
        <cdr:cNvPr id="349" name="TextBox 6"/>
        <cdr:cNvSpPr/>
      </cdr:nvSpPr>
      <cdr:spPr>
        <a:xfrm xmlns:a="http://schemas.openxmlformats.org/drawingml/2006/main" rot="2392200">
          <a:off x="2533680" y="2622960"/>
          <a:ext cx="497160" cy="3466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0.28891</cdr:x>
      <cdr:y>0.46211</cdr:y>
    </cdr:from>
    <cdr:to>
      <cdr:x>0.35781</cdr:x>
      <cdr:y>0.54593</cdr:y>
    </cdr:to>
    <cdr:sp macro="" textlink="">
      <cdr:nvSpPr>
        <cdr:cNvPr id="350" name="TextBox 7"/>
        <cdr:cNvSpPr/>
      </cdr:nvSpPr>
      <cdr:spPr>
        <a:xfrm xmlns:a="http://schemas.openxmlformats.org/drawingml/2006/main" rot="2415000">
          <a:off x="2454480" y="2568240"/>
          <a:ext cx="585360" cy="4658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0.30539</cdr:x>
      <cdr:y>0.44229</cdr:y>
    </cdr:from>
    <cdr:to>
      <cdr:x>0.36646</cdr:x>
      <cdr:y>0.51503</cdr:y>
    </cdr:to>
    <cdr:sp macro="" textlink="">
      <cdr:nvSpPr>
        <cdr:cNvPr id="351" name="TextBox 10"/>
        <cdr:cNvSpPr/>
      </cdr:nvSpPr>
      <cdr:spPr>
        <a:xfrm xmlns:a="http://schemas.openxmlformats.org/drawingml/2006/main" rot="2352600">
          <a:off x="2594160" y="2458080"/>
          <a:ext cx="518760" cy="4042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0.27624</cdr:x>
      <cdr:y>0.45854</cdr:y>
    </cdr:from>
    <cdr:to>
      <cdr:x>0.3429</cdr:x>
      <cdr:y>0.55992</cdr:y>
    </cdr:to>
    <cdr:sp macro="" textlink="">
      <cdr:nvSpPr>
        <cdr:cNvPr id="352" name="TextBox 11"/>
        <cdr:cNvSpPr/>
      </cdr:nvSpPr>
      <cdr:spPr>
        <a:xfrm xmlns:a="http://schemas.openxmlformats.org/drawingml/2006/main" rot="2310600">
          <a:off x="2346480" y="2548080"/>
          <a:ext cx="566280" cy="5634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0.27251</cdr:x>
      <cdr:y>0.44151</cdr:y>
    </cdr:from>
    <cdr:to>
      <cdr:x>0.35896</cdr:x>
      <cdr:y>0.57488</cdr:y>
    </cdr:to>
    <cdr:sp macro="" textlink="">
      <cdr:nvSpPr>
        <cdr:cNvPr id="353" name="TextBox 12"/>
        <cdr:cNvSpPr/>
      </cdr:nvSpPr>
      <cdr:spPr>
        <a:xfrm xmlns:a="http://schemas.openxmlformats.org/drawingml/2006/main">
          <a:off x="2315160" y="2453760"/>
          <a:ext cx="734400" cy="7412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0.27861</cdr:x>
      <cdr:y>0.49074</cdr:y>
    </cdr:from>
    <cdr:to>
      <cdr:x>0.32395</cdr:x>
      <cdr:y>0.56678</cdr:y>
    </cdr:to>
    <cdr:sp macro="" textlink="">
      <cdr:nvSpPr>
        <cdr:cNvPr id="354" name="TextBox 13"/>
        <cdr:cNvSpPr/>
      </cdr:nvSpPr>
      <cdr:spPr>
        <a:xfrm xmlns:a="http://schemas.openxmlformats.org/drawingml/2006/main" rot="19279800">
          <a:off x="2367000" y="2727360"/>
          <a:ext cx="385200" cy="4226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0.28251</cdr:x>
      <cdr:y>0.46794</cdr:y>
    </cdr:from>
    <cdr:to>
      <cdr:x>0.36192</cdr:x>
      <cdr:y>0.52993</cdr:y>
    </cdr:to>
    <cdr:sp macro="" textlink="">
      <cdr:nvSpPr>
        <cdr:cNvPr id="355" name="TextBox 14"/>
        <cdr:cNvSpPr/>
      </cdr:nvSpPr>
      <cdr:spPr>
        <a:xfrm xmlns:a="http://schemas.openxmlformats.org/drawingml/2006/main" rot="2343000">
          <a:off x="2400120" y="2600280"/>
          <a:ext cx="674640" cy="3445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0.31434</cdr:x>
      <cdr:y>0.63493</cdr:y>
    </cdr:from>
    <cdr:to>
      <cdr:x>0.42176</cdr:x>
      <cdr:y>0.67185</cdr:y>
    </cdr:to>
    <cdr:sp macro="" textlink="">
      <cdr:nvSpPr>
        <cdr:cNvPr id="356" name="TextBox 16"/>
        <cdr:cNvSpPr/>
      </cdr:nvSpPr>
      <cdr:spPr>
        <a:xfrm xmlns:a="http://schemas.openxmlformats.org/drawingml/2006/main">
          <a:off x="2670480" y="3528720"/>
          <a:ext cx="912600" cy="2052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0.28365</cdr:x>
      <cdr:y>0.50632</cdr:y>
    </cdr:from>
    <cdr:to>
      <cdr:x>0.34753</cdr:x>
      <cdr:y>0.58628</cdr:y>
    </cdr:to>
    <cdr:sp macro="" textlink="">
      <cdr:nvSpPr>
        <cdr:cNvPr id="357" name="TextBox 17"/>
        <cdr:cNvSpPr/>
      </cdr:nvSpPr>
      <cdr:spPr>
        <a:xfrm xmlns:a="http://schemas.openxmlformats.org/drawingml/2006/main" rot="9360165" flipH="1" flipV="1">
          <a:off x="2409708" y="2813799"/>
          <a:ext cx="542643" cy="4443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600" b="1" strike="noStrike" spc="-1" dirty="0">
              <a:solidFill>
                <a:srgbClr val="FF0000"/>
              </a:solidFill>
              <a:latin typeface="Calibri"/>
              <a:ea typeface="DejaVu Sans"/>
            </a:rPr>
            <a:t>+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12,0 %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0.36281</cdr:x>
      <cdr:y>0.48536</cdr:y>
    </cdr:from>
    <cdr:to>
      <cdr:x>0.42417</cdr:x>
      <cdr:y>0.55778</cdr:y>
    </cdr:to>
    <cdr:sp macro="" textlink="">
      <cdr:nvSpPr>
        <cdr:cNvPr id="358" name="TextBox 18"/>
        <cdr:cNvSpPr/>
      </cdr:nvSpPr>
      <cdr:spPr>
        <a:xfrm xmlns:a="http://schemas.openxmlformats.org/drawingml/2006/main" rot="19057800">
          <a:off x="3082320" y="2697480"/>
          <a:ext cx="521280" cy="4024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0.36066</cdr:x>
      <cdr:y>0.43442</cdr:y>
    </cdr:from>
    <cdr:to>
      <cdr:x>0.44203</cdr:x>
      <cdr:y>0.49059</cdr:y>
    </cdr:to>
    <cdr:sp macro="" textlink="">
      <cdr:nvSpPr>
        <cdr:cNvPr id="359" name="TextBox 19"/>
        <cdr:cNvSpPr/>
      </cdr:nvSpPr>
      <cdr:spPr>
        <a:xfrm xmlns:a="http://schemas.openxmlformats.org/drawingml/2006/main" rot="19139835">
          <a:off x="3063931" y="2414230"/>
          <a:ext cx="691254" cy="31215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+</a:t>
          </a:r>
          <a:r>
            <a:rPr lang="ru-RU" sz="800" b="1" spc="-1" dirty="0">
              <a:solidFill>
                <a:srgbClr val="FF0000"/>
              </a:solidFill>
              <a:latin typeface="Calibri"/>
              <a:ea typeface="DejaVu Sans"/>
            </a:rPr>
            <a:t>47,1 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0.35307</cdr:x>
      <cdr:y>0.48866</cdr:y>
    </cdr:from>
    <cdr:to>
      <cdr:x>0.42307</cdr:x>
      <cdr:y>0.55512</cdr:y>
    </cdr:to>
    <cdr:sp macro="" textlink="">
      <cdr:nvSpPr>
        <cdr:cNvPr id="360" name="TextBox 20"/>
        <cdr:cNvSpPr/>
      </cdr:nvSpPr>
      <cdr:spPr>
        <a:xfrm xmlns:a="http://schemas.openxmlformats.org/drawingml/2006/main" rot="19140600">
          <a:off x="2999160" y="2715840"/>
          <a:ext cx="594720" cy="3693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0.36002</cdr:x>
      <cdr:y>0.48873</cdr:y>
    </cdr:from>
    <cdr:to>
      <cdr:x>0.42116</cdr:x>
      <cdr:y>0.56108</cdr:y>
    </cdr:to>
    <cdr:sp macro="" textlink="">
      <cdr:nvSpPr>
        <cdr:cNvPr id="361" name="TextBox 22"/>
        <cdr:cNvSpPr/>
      </cdr:nvSpPr>
      <cdr:spPr>
        <a:xfrm xmlns:a="http://schemas.openxmlformats.org/drawingml/2006/main" rot="19170600">
          <a:off x="3058200" y="2715840"/>
          <a:ext cx="519480" cy="4021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0.35722</cdr:x>
      <cdr:y>0.51237</cdr:y>
    </cdr:from>
    <cdr:to>
      <cdr:x>0.41824</cdr:x>
      <cdr:y>0.5583</cdr:y>
    </cdr:to>
    <cdr:sp macro="" textlink="">
      <cdr:nvSpPr>
        <cdr:cNvPr id="362" name="TextBox 23"/>
        <cdr:cNvSpPr/>
      </cdr:nvSpPr>
      <cdr:spPr>
        <a:xfrm xmlns:a="http://schemas.openxmlformats.org/drawingml/2006/main" rot="19360200">
          <a:off x="3034800" y="2847240"/>
          <a:ext cx="518400" cy="2552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0.44611</cdr:x>
      <cdr:y>0.26082</cdr:y>
    </cdr:from>
    <cdr:to>
      <cdr:x>0.52244</cdr:x>
      <cdr:y>0.32774</cdr:y>
    </cdr:to>
    <cdr:sp macro="" textlink="">
      <cdr:nvSpPr>
        <cdr:cNvPr id="363" name="TextBox 24"/>
        <cdr:cNvSpPr/>
      </cdr:nvSpPr>
      <cdr:spPr>
        <a:xfrm xmlns:a="http://schemas.openxmlformats.org/drawingml/2006/main" rot="19195200">
          <a:off x="3789849" y="1449446"/>
          <a:ext cx="648438" cy="3719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+</a:t>
          </a:r>
          <a:r>
            <a:rPr lang="ru-RU" sz="800" b="1" spc="-1" dirty="0">
              <a:solidFill>
                <a:srgbClr val="FF0000"/>
              </a:solidFill>
              <a:latin typeface="Calibri"/>
              <a:ea typeface="DejaVu Sans"/>
            </a:rPr>
            <a:t>21,4 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0.53963</cdr:x>
      <cdr:y>0.13783</cdr:y>
    </cdr:from>
    <cdr:to>
      <cdr:x>0.6203</cdr:x>
      <cdr:y>0.23153</cdr:y>
    </cdr:to>
    <cdr:sp macro="" textlink="">
      <cdr:nvSpPr>
        <cdr:cNvPr id="364" name="TextBox 26"/>
        <cdr:cNvSpPr/>
      </cdr:nvSpPr>
      <cdr:spPr>
        <a:xfrm xmlns:a="http://schemas.openxmlformats.org/drawingml/2006/main" rot="19394873">
          <a:off x="4584272" y="765980"/>
          <a:ext cx="685366" cy="5206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+</a:t>
          </a:r>
          <a:r>
            <a:rPr lang="ru-RU" sz="800" b="1" spc="-1" dirty="0">
              <a:solidFill>
                <a:srgbClr val="FF0000"/>
              </a:solidFill>
              <a:latin typeface="Calibri"/>
              <a:ea typeface="DejaVu Sans"/>
            </a:rPr>
            <a:t>11,7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,%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0.62718</cdr:x>
      <cdr:y>0.15923</cdr:y>
    </cdr:from>
    <cdr:to>
      <cdr:x>0.66414</cdr:x>
      <cdr:y>0.27458</cdr:y>
    </cdr:to>
    <cdr:sp macro="" textlink="">
      <cdr:nvSpPr>
        <cdr:cNvPr id="365" name="TextBox 27"/>
        <cdr:cNvSpPr/>
      </cdr:nvSpPr>
      <cdr:spPr>
        <a:xfrm xmlns:a="http://schemas.openxmlformats.org/drawingml/2006/main" rot="3383992">
          <a:off x="5164559" y="1048424"/>
          <a:ext cx="641029" cy="31398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800" b="1" spc="-1" dirty="0">
              <a:solidFill>
                <a:srgbClr val="FF0000"/>
              </a:solidFill>
              <a:latin typeface="Calibri"/>
              <a:ea typeface="DejaVu Sans"/>
            </a:rPr>
            <a:t>-21,8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 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0.77508</cdr:x>
      <cdr:y>0.30016</cdr:y>
    </cdr:from>
    <cdr:to>
      <cdr:x>0.86664</cdr:x>
      <cdr:y>0.41573</cdr:y>
    </cdr:to>
    <cdr:sp macro="" textlink="">
      <cdr:nvSpPr>
        <cdr:cNvPr id="366" name="TextBox 28"/>
        <cdr:cNvSpPr/>
      </cdr:nvSpPr>
      <cdr:spPr>
        <a:xfrm xmlns:a="http://schemas.openxmlformats.org/drawingml/2006/main" rot="1738170">
          <a:off x="6584524" y="1668104"/>
          <a:ext cx="777808" cy="6422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800" b="1" spc="-1" dirty="0">
              <a:solidFill>
                <a:srgbClr val="FF0000"/>
              </a:solidFill>
              <a:latin typeface="Calibri"/>
              <a:ea typeface="DejaVu Sans"/>
            </a:rPr>
            <a:t>-1,8 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0.8501</cdr:x>
      <cdr:y>0.29194</cdr:y>
    </cdr:from>
    <cdr:to>
      <cdr:x>0.93702</cdr:x>
      <cdr:y>0.47674</cdr:y>
    </cdr:to>
    <cdr:sp macro="" textlink="">
      <cdr:nvSpPr>
        <cdr:cNvPr id="367" name="TextBox 29"/>
        <cdr:cNvSpPr/>
      </cdr:nvSpPr>
      <cdr:spPr>
        <a:xfrm xmlns:a="http://schemas.openxmlformats.org/drawingml/2006/main" rot="1883860">
          <a:off x="7221833" y="1622413"/>
          <a:ext cx="738381" cy="10270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800" b="1" spc="-1" dirty="0">
              <a:solidFill>
                <a:srgbClr val="FF0000"/>
              </a:solidFill>
              <a:latin typeface="Calibri"/>
              <a:ea typeface="DejaVu Sans"/>
            </a:rPr>
            <a:t>-1,8 </a:t>
          </a:r>
          <a:r>
            <a:rPr lang="ru-RU" sz="800" b="1" strike="noStrike" spc="-1" dirty="0">
              <a:solidFill>
                <a:srgbClr val="FF0000"/>
              </a:solidFill>
              <a:latin typeface="Calibri"/>
              <a:ea typeface="DejaVu Sans"/>
            </a:rPr>
            <a:t>%</a:t>
          </a:r>
          <a:endParaRPr sz="800" b="0" strike="noStrike" spc="-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0.54252</cdr:x>
      <cdr:y>0.16689</cdr:y>
    </cdr:from>
    <cdr:to>
      <cdr:x>0.58328</cdr:x>
      <cdr:y>0.20736</cdr:y>
    </cdr:to>
    <cdr:cxnSp macro="">
      <cdr:nvCxnSpPr>
        <cdr:cNvPr id="5" name="Прямая со стрелкой 4">
          <a:extLst xmlns:a="http://schemas.openxmlformats.org/drawingml/2006/main">
            <a:ext uri="{FF2B5EF4-FFF2-40B4-BE49-F238E27FC236}">
              <a16:creationId xmlns:a16="http://schemas.microsoft.com/office/drawing/2014/main" id="{F1D2F5F2-9BD3-478D-BDFD-9BD717457ED2}"/>
            </a:ext>
          </a:extLst>
        </cdr:cNvPr>
        <cdr:cNvCxnSpPr/>
      </cdr:nvCxnSpPr>
      <cdr:spPr>
        <a:xfrm xmlns:a="http://schemas.openxmlformats.org/drawingml/2006/main" flipV="1">
          <a:off x="4608844" y="927475"/>
          <a:ext cx="346255" cy="22488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C0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0.71122</cdr:x>
      <cdr:y>0.28894</cdr:y>
    </cdr:from>
    <cdr:to>
      <cdr:x>0.75198</cdr:x>
      <cdr:y>0.33304</cdr:y>
    </cdr:to>
    <cdr:cxnSp macro="">
      <cdr:nvCxnSpPr>
        <cdr:cNvPr id="11" name="Прямая со стрелкой 10">
          <a:extLst xmlns:a="http://schemas.openxmlformats.org/drawingml/2006/main">
            <a:ext uri="{FF2B5EF4-FFF2-40B4-BE49-F238E27FC236}">
              <a16:creationId xmlns:a16="http://schemas.microsoft.com/office/drawing/2014/main" id="{F363942D-DE06-4A04-88CC-6B1C58CCAF75}"/>
            </a:ext>
          </a:extLst>
        </cdr:cNvPr>
        <cdr:cNvCxnSpPr/>
      </cdr:nvCxnSpPr>
      <cdr:spPr>
        <a:xfrm xmlns:a="http://schemas.openxmlformats.org/drawingml/2006/main">
          <a:off x="6042043" y="1605719"/>
          <a:ext cx="346238" cy="24509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C0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0.37064</cdr:x>
      <cdr:y>0.4433</cdr:y>
    </cdr:from>
    <cdr:to>
      <cdr:x>0.41575</cdr:x>
      <cdr:y>0.50331</cdr:y>
    </cdr:to>
    <cdr:cxnSp macro="">
      <cdr:nvCxnSpPr>
        <cdr:cNvPr id="15" name="Прямая со стрелкой 14">
          <a:extLst xmlns:a="http://schemas.openxmlformats.org/drawingml/2006/main">
            <a:ext uri="{FF2B5EF4-FFF2-40B4-BE49-F238E27FC236}">
              <a16:creationId xmlns:a16="http://schemas.microsoft.com/office/drawing/2014/main" id="{F2B9A683-91F7-478F-94FB-6D42D6ECB946}"/>
            </a:ext>
          </a:extLst>
        </cdr:cNvPr>
        <cdr:cNvCxnSpPr>
          <a:stCxn xmlns:a="http://schemas.openxmlformats.org/drawingml/2006/main" id="359" idx="1"/>
        </cdr:cNvCxnSpPr>
      </cdr:nvCxnSpPr>
      <cdr:spPr>
        <a:xfrm xmlns:a="http://schemas.openxmlformats.org/drawingml/2006/main" flipV="1">
          <a:off x="3148721" y="2463562"/>
          <a:ext cx="383192" cy="33351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C0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0.78941</cdr:x>
      <cdr:y>0.3042</cdr:y>
    </cdr:from>
    <cdr:to>
      <cdr:x>0.83298</cdr:x>
      <cdr:y>0.33983</cdr:y>
    </cdr:to>
    <cdr:cxnSp macro="">
      <cdr:nvCxnSpPr>
        <cdr:cNvPr id="19" name="Прямая со стрелкой 18">
          <a:extLst xmlns:a="http://schemas.openxmlformats.org/drawingml/2006/main">
            <a:ext uri="{FF2B5EF4-FFF2-40B4-BE49-F238E27FC236}">
              <a16:creationId xmlns:a16="http://schemas.microsoft.com/office/drawing/2014/main" id="{DD8346C0-D5C0-4A17-9A65-756E05C154AB}"/>
            </a:ext>
          </a:extLst>
        </cdr:cNvPr>
        <cdr:cNvCxnSpPr/>
      </cdr:nvCxnSpPr>
      <cdr:spPr>
        <a:xfrm xmlns:a="http://schemas.openxmlformats.org/drawingml/2006/main">
          <a:off x="6706250" y="1690560"/>
          <a:ext cx="370151" cy="19796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C0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0.8807</cdr:x>
      <cdr:y>0.3042</cdr:y>
    </cdr:from>
    <cdr:to>
      <cdr:x>0.92064</cdr:x>
      <cdr:y>0.33983</cdr:y>
    </cdr:to>
    <cdr:cxnSp macro="">
      <cdr:nvCxnSpPr>
        <cdr:cNvPr id="21" name="Прямая со стрелкой 20">
          <a:extLst xmlns:a="http://schemas.openxmlformats.org/drawingml/2006/main">
            <a:ext uri="{FF2B5EF4-FFF2-40B4-BE49-F238E27FC236}">
              <a16:creationId xmlns:a16="http://schemas.microsoft.com/office/drawing/2014/main" id="{F6A59D7C-BB60-48E7-B690-874F539375BD}"/>
            </a:ext>
          </a:extLst>
        </cdr:cNvPr>
        <cdr:cNvCxnSpPr/>
      </cdr:nvCxnSpPr>
      <cdr:spPr>
        <a:xfrm xmlns:a="http://schemas.openxmlformats.org/drawingml/2006/main">
          <a:off x="7481754" y="1690560"/>
          <a:ext cx="339365" cy="19796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C0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273" name="PlaceHolder 3"/>
          <p:cNvSpPr>
            <a:spLocks noGrp="1"/>
          </p:cNvSpPr>
          <p:nvPr>
            <p:ph type="hdr"/>
          </p:nvPr>
        </p:nvSpPr>
        <p:spPr>
          <a:xfrm>
            <a:off x="0" y="1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274" name="PlaceHolder 4"/>
          <p:cNvSpPr>
            <a:spLocks noGrp="1"/>
          </p:cNvSpPr>
          <p:nvPr>
            <p:ph type="dt" idx="19"/>
          </p:nvPr>
        </p:nvSpPr>
        <p:spPr>
          <a:xfrm>
            <a:off x="4278960" y="1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275" name="PlaceHolder 5"/>
          <p:cNvSpPr>
            <a:spLocks noGrp="1"/>
          </p:cNvSpPr>
          <p:nvPr>
            <p:ph type="ftr" idx="20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276" name="PlaceHolder 6"/>
          <p:cNvSpPr>
            <a:spLocks noGrp="1"/>
          </p:cNvSpPr>
          <p:nvPr>
            <p:ph type="sldNum" idx="21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FB333758-DB52-4147-AA72-29BAAA839A88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  <a:ln w="0">
            <a:noFill/>
          </a:ln>
        </p:spPr>
      </p:sp>
      <p:sp>
        <p:nvSpPr>
          <p:cNvPr id="569" name="PlaceHolder 2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6360" cy="446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ru-RU" sz="2000" b="0" strike="noStrike" spc="-1">
              <a:latin typeface="XO Oriel"/>
            </a:endParaRPr>
          </a:p>
        </p:txBody>
      </p:sp>
      <p:sp>
        <p:nvSpPr>
          <p:cNvPr id="570" name="PlaceHolder 3"/>
          <p:cNvSpPr>
            <a:spLocks noGrp="1"/>
          </p:cNvSpPr>
          <p:nvPr>
            <p:ph type="sldNum" idx="22"/>
          </p:nvPr>
        </p:nvSpPr>
        <p:spPr>
          <a:xfrm>
            <a:off x="3850560" y="9430201"/>
            <a:ext cx="2943720" cy="49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4D989F85-E93F-4B64-B462-FDC85B937FC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prstGeom prst="rect">
            <a:avLst/>
          </a:prstGeom>
          <a:ln w="0">
            <a:noFill/>
          </a:ln>
        </p:spPr>
      </p:sp>
      <p:sp>
        <p:nvSpPr>
          <p:cNvPr id="572" name="PlaceHolder 2"/>
          <p:cNvSpPr>
            <a:spLocks noGrp="1"/>
          </p:cNvSpPr>
          <p:nvPr>
            <p:ph type="body"/>
          </p:nvPr>
        </p:nvSpPr>
        <p:spPr>
          <a:xfrm>
            <a:off x="679680" y="4716000"/>
            <a:ext cx="5436360" cy="446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ru-RU" sz="2000" b="0" strike="noStrike" spc="-1">
              <a:latin typeface="XO Oriel"/>
            </a:endParaRPr>
          </a:p>
        </p:txBody>
      </p:sp>
      <p:sp>
        <p:nvSpPr>
          <p:cNvPr id="573" name="PlaceHolder 3"/>
          <p:cNvSpPr>
            <a:spLocks noGrp="1"/>
          </p:cNvSpPr>
          <p:nvPr>
            <p:ph type="sldNum" idx="23"/>
          </p:nvPr>
        </p:nvSpPr>
        <p:spPr>
          <a:xfrm>
            <a:off x="3850560" y="9430201"/>
            <a:ext cx="2943720" cy="49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5F078AAA-844E-415F-B5A8-E5B4A8E90E0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29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8A12FF1-DB35-463B-A65F-E4FECBEB4C1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680F829-38DC-4038-BCD6-7CF07AB1F2E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FA73853-0A3C-4DA1-AA49-3FB28C8EBE83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4AAC368-D108-4C1A-9FEF-57D739BC5B18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ACCA17E-45B3-4C62-AABC-FCCC01567D0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F0593A8-2B52-40E9-91C5-5E116CD3A27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66AF5DF-5207-437A-8348-36B1D29BA82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C48C605-CDA5-4158-A6C9-D0D4F88CDF8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8D5529C-52DF-49D7-B53E-C3678D450F2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1793160" y="4005720"/>
            <a:ext cx="6510600" cy="8690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DDEE73A-90C3-4E7F-A2F2-12B124821F0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B71F162-6AEC-4F1B-AE76-8F859FA7FAB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1323BDD-AC99-403E-AE9E-F3471600DE7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13905F0-2E98-47D3-BDE1-0B2AA7D1BB3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A63DEC0-5BA6-433D-AE4C-634E627AAB15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25C320C-698B-4618-AA74-E39E6CE580C6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5EE0FDA-2D65-409F-B887-E392F202D56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B0718AB-B63A-4796-88AA-185DC41CB879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7F0DD2D-317D-4979-8EC6-BE839DB8FBB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01F0F26D-5B60-4C5B-B139-FA56842BF35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A2E3D7B-A9BD-4404-8382-CB6C508C17C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558A11D-6838-4E91-90BB-73AA9912F56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EB53D4B0-97F1-4E9D-88BC-A9C0C3295D6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6F1DEE2-DBDA-4691-BD9F-6F72F122C20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subTitle"/>
          </p:nvPr>
        </p:nvSpPr>
        <p:spPr>
          <a:xfrm>
            <a:off x="1793160" y="4005720"/>
            <a:ext cx="6510600" cy="8690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DA38D612-1BCA-47C6-AD06-4ED1BA165CE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83A3B52C-36F9-428F-9A6F-F2F71757DDC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E52BF82-47FE-44BF-B4A3-9327351A652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AA7CAD5-04D3-4421-921F-BFE38B8BF15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DC76F8AA-AF66-4D90-B5EA-22906000C5E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C98771F-E39C-4110-A728-0C9848235E28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2747E2E3-5127-4CF2-AD91-79BD5E57F401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D0E8711A-FFD6-4BED-AA34-2B64E705685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22D8647D-1B2E-4DA0-93B6-6494BBB1F92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DD2E4017-F62E-484A-8934-B67E2B4C33E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0660C29-879D-4BA5-8A42-E989B0D6290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9F32CDEB-FE92-445A-ACE9-F0C0CB02795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42EFC413-325E-4A2A-87D5-4AD9AF28C53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subTitle"/>
          </p:nvPr>
        </p:nvSpPr>
        <p:spPr>
          <a:xfrm>
            <a:off x="1793160" y="4005720"/>
            <a:ext cx="6510600" cy="8690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E3424348-5414-4FFF-8EC6-16A047F2377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D4BDC5E2-BBEC-48F3-80F9-39755EE8798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74D6F87-8637-4977-B468-063ADED4532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B7B2E71-BBDA-4E45-B652-556BD945C05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E9C241ED-7392-4C04-AAC8-6EC12B309D6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719720E-253E-4ECE-9FF0-2125952162C3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F1E8A970-2CCC-42FA-BF74-24465AB4DFE3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5C9A273E-89DF-4A04-8C3E-79857E7FF25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CF76076-D58C-4F66-944C-E82D37F8873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F665E5B8-466D-4220-98AA-8627922E864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0A3F4818-471D-4749-985A-4FC970F5EDA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12587298-37AD-47D5-8AC3-836AF77DD47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6CBCE27C-026F-4657-8A9D-15FADAEAE1E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subTitle"/>
          </p:nvPr>
        </p:nvSpPr>
        <p:spPr>
          <a:xfrm>
            <a:off x="1793160" y="4005720"/>
            <a:ext cx="6510600" cy="8690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26F591DC-17AA-4F6D-B70E-6DD02F1B9A5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11C92831-A5D9-477C-80B3-130B72F5234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9B99F89C-CFA9-4C6B-AD25-BD6B279F5A5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56D0772E-9A65-440D-BD26-FBB785E0D4A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73D16B5D-00BC-420B-B643-A652578D923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73EB1E87-A67E-45D4-B03E-513C8FCEA7A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1793160" y="4005720"/>
            <a:ext cx="6510600" cy="8690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1813D16-1C9D-4241-B5BE-A6FDA3997AA6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3073F4E6-DFB4-4A37-846F-41B2349727CF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B8ACC04-1345-4C45-8A19-B1870D63C9B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323D61B-C558-4D54-8A9A-B018D593800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48AC2D1-7F21-477E-A000-71740983CA8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9000">
              <a:schemeClr val="accent4">
                <a:lumMod val="75000"/>
              </a:schemeClr>
            </a:gs>
            <a:gs pos="100000">
              <a:srgbClr val="5BB9FF"/>
            </a:gs>
          </a:gsLst>
          <a:path path="circle">
            <a:fillToRect l="50000" t="25000" r="50000" b="7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/>
          <p:nvPr/>
        </p:nvSpPr>
        <p:spPr>
          <a:xfrm>
            <a:off x="0" y="5105520"/>
            <a:ext cx="9142200" cy="175068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Rectangle 7"/>
          <p:cNvSpPr/>
          <p:nvPr/>
        </p:nvSpPr>
        <p:spPr>
          <a:xfrm>
            <a:off x="0" y="0"/>
            <a:ext cx="9142200" cy="510372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Rectangle 8"/>
          <p:cNvSpPr/>
          <p:nvPr/>
        </p:nvSpPr>
        <p:spPr>
          <a:xfrm>
            <a:off x="0" y="3768480"/>
            <a:ext cx="9142200" cy="228420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Oval 9"/>
          <p:cNvSpPr/>
          <p:nvPr/>
        </p:nvSpPr>
        <p:spPr>
          <a:xfrm>
            <a:off x="0" y="1600200"/>
            <a:ext cx="9142200" cy="510372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ftr" idx="1"/>
          </p:nvPr>
        </p:nvSpPr>
        <p:spPr>
          <a:xfrm>
            <a:off x="457200" y="6172200"/>
            <a:ext cx="33508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sldNum" idx="2"/>
          </p:nvPr>
        </p:nvSpPr>
        <p:spPr>
          <a:xfrm>
            <a:off x="3809880" y="6172200"/>
            <a:ext cx="18270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fld id="{932347E1-58A0-4B59-939E-1E98BCE89808}" type="slidenum">
              <a: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3"/>
          </p:nvPr>
        </p:nvSpPr>
        <p:spPr>
          <a:xfrm>
            <a:off x="6172200" y="6172200"/>
            <a:ext cx="25128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9000">
              <a:schemeClr val="accent4">
                <a:lumMod val="75000"/>
              </a:schemeClr>
            </a:gs>
            <a:gs pos="100000">
              <a:srgbClr val="5BB9FF"/>
            </a:gs>
          </a:gsLst>
          <a:path path="circle">
            <a:fillToRect l="50000" t="25000" r="50000" b="7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 hidden="1"/>
          <p:cNvSpPr/>
          <p:nvPr/>
        </p:nvSpPr>
        <p:spPr>
          <a:xfrm>
            <a:off x="0" y="5105520"/>
            <a:ext cx="9142200" cy="175068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Rectangle 7" hidden="1"/>
          <p:cNvSpPr/>
          <p:nvPr/>
        </p:nvSpPr>
        <p:spPr>
          <a:xfrm>
            <a:off x="0" y="0"/>
            <a:ext cx="9142200" cy="510372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Rectangle 8" hidden="1"/>
          <p:cNvSpPr/>
          <p:nvPr/>
        </p:nvSpPr>
        <p:spPr>
          <a:xfrm>
            <a:off x="0" y="3768480"/>
            <a:ext cx="9142200" cy="228420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Oval 9" hidden="1"/>
          <p:cNvSpPr/>
          <p:nvPr/>
        </p:nvSpPr>
        <p:spPr>
          <a:xfrm>
            <a:off x="0" y="1600200"/>
            <a:ext cx="9142200" cy="510372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Rectangle 10"/>
          <p:cNvSpPr/>
          <p:nvPr/>
        </p:nvSpPr>
        <p:spPr>
          <a:xfrm>
            <a:off x="0" y="3866760"/>
            <a:ext cx="9142200" cy="298944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Rectangle 11"/>
          <p:cNvSpPr/>
          <p:nvPr/>
        </p:nvSpPr>
        <p:spPr>
          <a:xfrm>
            <a:off x="0" y="0"/>
            <a:ext cx="9142200" cy="386496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Rectangle 12"/>
          <p:cNvSpPr/>
          <p:nvPr/>
        </p:nvSpPr>
        <p:spPr>
          <a:xfrm>
            <a:off x="0" y="2652480"/>
            <a:ext cx="9142200" cy="228420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" name="Oval 13"/>
          <p:cNvSpPr/>
          <p:nvPr/>
        </p:nvSpPr>
        <p:spPr>
          <a:xfrm>
            <a:off x="0" y="1600200"/>
            <a:ext cx="9142200" cy="510372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PlaceHolder 1"/>
          <p:cNvSpPr>
            <a:spLocks noGrp="1"/>
          </p:cNvSpPr>
          <p:nvPr>
            <p:ph type="ftr" idx="4"/>
          </p:nvPr>
        </p:nvSpPr>
        <p:spPr>
          <a:xfrm>
            <a:off x="457200" y="6172200"/>
            <a:ext cx="33508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sldNum" idx="5"/>
          </p:nvPr>
        </p:nvSpPr>
        <p:spPr>
          <a:xfrm>
            <a:off x="3809880" y="6172200"/>
            <a:ext cx="18270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fld id="{E9839B2D-C881-4D37-BD5C-A26899842BDC}" type="slidenum">
              <a: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dt" idx="6"/>
          </p:nvPr>
        </p:nvSpPr>
        <p:spPr>
          <a:xfrm>
            <a:off x="6172200" y="6172200"/>
            <a:ext cx="25128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56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9000">
              <a:schemeClr val="accent4">
                <a:lumMod val="75000"/>
              </a:schemeClr>
            </a:gs>
            <a:gs pos="100000">
              <a:srgbClr val="5BB9FF"/>
            </a:gs>
          </a:gsLst>
          <a:path path="circle">
            <a:fillToRect l="50000" t="25000" r="50000" b="7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40" name="PlaceHolder 2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2600" cy="362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0840" cy="362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E10BC8D-B5E7-46F1-93D8-5578D0528168}" type="slidenum">
              <a:rPr lang="ru-RU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0840" cy="362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4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9000">
              <a:schemeClr val="accent4">
                <a:lumMod val="75000"/>
              </a:schemeClr>
            </a:gs>
            <a:gs pos="100000">
              <a:srgbClr val="5BB9FF"/>
            </a:gs>
          </a:gsLst>
          <a:path path="circle">
            <a:fillToRect l="50000" t="25000" r="50000" b="7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Rectangle 6"/>
          <p:cNvSpPr/>
          <p:nvPr/>
        </p:nvSpPr>
        <p:spPr>
          <a:xfrm>
            <a:off x="0" y="5105520"/>
            <a:ext cx="9142200" cy="175068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1" name="Rectangle 7"/>
          <p:cNvSpPr/>
          <p:nvPr/>
        </p:nvSpPr>
        <p:spPr>
          <a:xfrm>
            <a:off x="0" y="0"/>
            <a:ext cx="9142200" cy="510372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2" name="Rectangle 8"/>
          <p:cNvSpPr/>
          <p:nvPr/>
        </p:nvSpPr>
        <p:spPr>
          <a:xfrm>
            <a:off x="0" y="3768480"/>
            <a:ext cx="9142200" cy="228420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Oval 9"/>
          <p:cNvSpPr/>
          <p:nvPr/>
        </p:nvSpPr>
        <p:spPr>
          <a:xfrm>
            <a:off x="0" y="1600200"/>
            <a:ext cx="9142200" cy="510372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PlaceHolder 1"/>
          <p:cNvSpPr>
            <a:spLocks noGrp="1"/>
          </p:cNvSpPr>
          <p:nvPr>
            <p:ph type="ftr" idx="13"/>
          </p:nvPr>
        </p:nvSpPr>
        <p:spPr>
          <a:xfrm>
            <a:off x="457200" y="6172200"/>
            <a:ext cx="33508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sldNum" idx="14"/>
          </p:nvPr>
        </p:nvSpPr>
        <p:spPr>
          <a:xfrm>
            <a:off x="3809880" y="6172200"/>
            <a:ext cx="18270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fld id="{A466C375-2720-490E-B88F-48C560375759}" type="slidenum">
              <a: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dt" idx="15"/>
          </p:nvPr>
        </p:nvSpPr>
        <p:spPr>
          <a:xfrm>
            <a:off x="6172200" y="6172200"/>
            <a:ext cx="25128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8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8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9000">
              <a:schemeClr val="accent4">
                <a:lumMod val="75000"/>
              </a:schemeClr>
            </a:gs>
            <a:gs pos="100000">
              <a:srgbClr val="5BB9FF"/>
            </a:gs>
          </a:gsLst>
          <a:path path="circle">
            <a:fillToRect l="50000" t="25000" r="50000" b="7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Rectangle 6"/>
          <p:cNvSpPr/>
          <p:nvPr/>
        </p:nvSpPr>
        <p:spPr>
          <a:xfrm>
            <a:off x="0" y="5105520"/>
            <a:ext cx="9142200" cy="175068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Rectangle 7"/>
          <p:cNvSpPr/>
          <p:nvPr/>
        </p:nvSpPr>
        <p:spPr>
          <a:xfrm>
            <a:off x="0" y="0"/>
            <a:ext cx="9142200" cy="510372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7" name="Rectangle 8"/>
          <p:cNvSpPr/>
          <p:nvPr/>
        </p:nvSpPr>
        <p:spPr>
          <a:xfrm>
            <a:off x="0" y="3768480"/>
            <a:ext cx="9142200" cy="228420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Oval 9"/>
          <p:cNvSpPr/>
          <p:nvPr/>
        </p:nvSpPr>
        <p:spPr>
          <a:xfrm>
            <a:off x="0" y="1600200"/>
            <a:ext cx="9142200" cy="510372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1793160" y="4005720"/>
            <a:ext cx="6510600" cy="1874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1000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1000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232" name="PlaceHolder 4"/>
          <p:cNvSpPr>
            <a:spLocks noGrp="1"/>
          </p:cNvSpPr>
          <p:nvPr>
            <p:ph type="ftr" idx="16"/>
          </p:nvPr>
        </p:nvSpPr>
        <p:spPr>
          <a:xfrm>
            <a:off x="457200" y="6172200"/>
            <a:ext cx="335088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233" name="PlaceHolder 5"/>
          <p:cNvSpPr>
            <a:spLocks noGrp="1"/>
          </p:cNvSpPr>
          <p:nvPr>
            <p:ph type="sldNum" idx="17"/>
          </p:nvPr>
        </p:nvSpPr>
        <p:spPr>
          <a:xfrm>
            <a:off x="3809880" y="6172200"/>
            <a:ext cx="18270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fld id="{956703E1-2DAA-46E0-A66B-8F4219E20DB6}" type="slidenum">
              <a:rPr lang="ru-RU" sz="1200" b="1" strike="noStrike" spc="-1">
                <a:solidFill>
                  <a:srgbClr val="8B8B8B"/>
                </a:solidFill>
                <a:latin typeface="Trebuchet MS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34" name="PlaceHolder 6"/>
          <p:cNvSpPr>
            <a:spLocks noGrp="1"/>
          </p:cNvSpPr>
          <p:nvPr>
            <p:ph type="dt" idx="18"/>
          </p:nvPr>
        </p:nvSpPr>
        <p:spPr>
          <a:xfrm>
            <a:off x="6172200" y="6172200"/>
            <a:ext cx="2512800" cy="363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mailto:vslfin@mail.kuban.ru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Box 2"/>
          <p:cNvSpPr/>
          <p:nvPr/>
        </p:nvSpPr>
        <p:spPr>
          <a:xfrm>
            <a:off x="646029" y="2831977"/>
            <a:ext cx="7851942" cy="3107089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solidFill>
              <a:schemeClr val="accent3">
                <a:lumMod val="50000"/>
              </a:schemeClr>
            </a:solidFill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endParaRPr lang="ru-RU" sz="2800" b="1" i="1" strike="noStrike" spc="-1" dirty="0">
              <a:solidFill>
                <a:schemeClr val="bg1"/>
              </a:solidFill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chemeClr val="bg1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БЮДЖЕТ </a:t>
            </a:r>
            <a:endParaRPr lang="ru-RU" sz="28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chemeClr val="bg1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МУНИЦИПАЛЬНОГО   ОБРАЗОВАНИЯ  ВЫСЕЛКОВСКИЙ   РАЙОН</a:t>
            </a:r>
            <a:endParaRPr lang="ru-RU" sz="28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chemeClr val="bg1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НА   2026-2028   ГОДЫ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chemeClr val="bg1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(проект)</a:t>
            </a:r>
            <a:endParaRPr lang="ru-RU" sz="28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2060"/>
                </a:solidFill>
                <a:latin typeface="Trebuchet MS"/>
                <a:ea typeface="DejaVu Sans"/>
              </a:rPr>
              <a:t> </a:t>
            </a:r>
            <a:endParaRPr lang="ru-RU" sz="2800" b="0" strike="noStrike" spc="-1" dirty="0">
              <a:latin typeface="XO Orie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69711F8-3FA2-4FAA-B066-F5E2E7242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350" y="337352"/>
            <a:ext cx="1637930" cy="210400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" name="Таблица 4"/>
          <p:cNvGraphicFramePr/>
          <p:nvPr>
            <p:extLst>
              <p:ext uri="{D42A27DB-BD31-4B8C-83A1-F6EECF244321}">
                <p14:modId xmlns:p14="http://schemas.microsoft.com/office/powerpoint/2010/main" val="3713129730"/>
              </p:ext>
            </p:extLst>
          </p:nvPr>
        </p:nvGraphicFramePr>
        <p:xfrm>
          <a:off x="142043" y="786244"/>
          <a:ext cx="8886548" cy="5623553"/>
        </p:xfrm>
        <a:graphic>
          <a:graphicData uri="http://schemas.openxmlformats.org/drawingml/2006/table">
            <a:tbl>
              <a:tblPr/>
              <a:tblGrid>
                <a:gridCol w="232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2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91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38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01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1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01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15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9216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Наименование показателя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2024 год</a:t>
                      </a: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(отчет)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B050"/>
                          </a:solidFill>
                          <a:latin typeface="Calibri"/>
                          <a:ea typeface="DejaVu Sans"/>
                        </a:rPr>
                        <a:t> </a:t>
                      </a: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2025 год*</a:t>
                      </a: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(план)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2026 год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2027 год</a:t>
                      </a: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2028 год</a:t>
                      </a:r>
                      <a:endParaRPr lang="ru-RU" sz="12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Динамика к предыдущему году, %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639129"/>
                        </a:gs>
                        <a:gs pos="100000">
                          <a:srgbClr val="8DCF3B"/>
                        </a:gs>
                      </a:gsLst>
                      <a:lin ang="27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8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dist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2025г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859379"/>
                        </a:gs>
                        <a:gs pos="100000">
                          <a:srgbClr val="BDD1AD"/>
                        </a:gs>
                      </a:gsLst>
                      <a:lin ang="27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2026г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859379"/>
                        </a:gs>
                        <a:gs pos="100000">
                          <a:srgbClr val="BDD1AD"/>
                        </a:gs>
                      </a:gsLst>
                      <a:lin ang="27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2027г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859379"/>
                        </a:gs>
                        <a:gs pos="100000">
                          <a:srgbClr val="BDD1AD"/>
                        </a:gs>
                      </a:gsLst>
                      <a:lin ang="27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2028г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gradFill rotWithShape="0">
                      <a:gsLst>
                        <a:gs pos="0">
                          <a:srgbClr val="859379"/>
                        </a:gs>
                        <a:gs pos="100000">
                          <a:srgbClr val="BDD1AD"/>
                        </a:gs>
                      </a:gsLst>
                      <a:lin ang="27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 на прибыль организаций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4 755,4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9 500,0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9 600,0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9 650,0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9 700,0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199,8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101,1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 на доходы физических лиц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596 790,1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600 000,0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618 000,0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620 000,0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622 000,0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103,0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100,3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100,3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Акцизы на нефтепродукты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382,1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404,7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415,0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416,0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417,0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105,9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102,5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0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Налог, взимаемый в связи с применением упрощенной системы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167 064,4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150 000,0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153 000,0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153 300,0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153 500,0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89,8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102,0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Единый сельскохозяйственный налог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321 210,9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53 990,7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73 781,0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50 144,2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26 657,5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16,8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136,7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68,0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53,2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Налог, взимаемый в связи с применением патентной системы</a:t>
                      </a:r>
                      <a:endParaRPr lang="ru-RU" sz="1050" b="0" strike="noStrike" spc="-1" dirty="0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21 685,5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30 000,0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15 000,0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15 100,0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15 200,0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138,3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50,0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100,7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100,7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 на имущество организаций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9 238,2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10 000,0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10 100,0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10 100,0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10 100,0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108,2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101,0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Государственная пошлина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13 084,8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21 000,0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21 500,0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21 700,0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21 900,0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160,5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102,4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100,9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100,9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1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Доходы, получаемые в виде арендной платы за землю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92 359,6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90 000,0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78 700,0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81 200,0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83 700,0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97,4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87,4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103,2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103,1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Доходы от сдачи в аренду имущества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601,5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460,0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295,0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286,0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85,0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76,5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64,1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96,9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29,7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1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Плата за негативное воздействие на окружающую среду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1 077,7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1 189,0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-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-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-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110,3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-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-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-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21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Штрафы, санкции, возмещение ущерба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760,3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1 266,4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1 156,4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1 156,4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1 156,4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166,6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91,3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100,0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Прочие  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66 356,6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45 452,9</a:t>
                      </a:r>
                    </a:p>
                  </a:txBody>
                  <a:tcPr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11 692,1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12 592,1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13 492,1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68,5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25,7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107,7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latin typeface="XO Oriel"/>
                        </a:rPr>
                        <a:t>107,1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0FA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21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Всего налоговых и неналоговых доходов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1 295 367,1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1 013 263,7</a:t>
                      </a:r>
                    </a:p>
                  </a:txBody>
                  <a:tcPr marL="17640" marR="17640" anchor="ctr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993 239,5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975 644,7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957 908,0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78,2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98,0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98,2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 dirty="0">
                          <a:latin typeface="XO Oriel"/>
                        </a:rPr>
                        <a:t>98,2</a:t>
                      </a: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1F6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30" name="TextBox 7"/>
          <p:cNvSpPr/>
          <p:nvPr/>
        </p:nvSpPr>
        <p:spPr>
          <a:xfrm>
            <a:off x="142043" y="182520"/>
            <a:ext cx="8886547" cy="58332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lvl="0" algn="ctr"/>
            <a:r>
              <a:rPr lang="ru-RU" sz="1600" b="1" spc="-1" dirty="0">
                <a:solidFill>
                  <a:schemeClr val="bg1"/>
                </a:solidFill>
                <a:latin typeface="Arial"/>
                <a:ea typeface="DejaVu Sans"/>
              </a:rPr>
              <a:t>ОБЪЕМ ПОСТУПЛЕНИЙ ДОХОДОВ В БЮДЖЕТ МУНИЦИПАЛЬНОГО ОБРАЗОВАНИЯ        </a:t>
            </a:r>
          </a:p>
          <a:p>
            <a:pPr lvl="0" algn="ctr"/>
            <a:r>
              <a:rPr lang="ru-RU" sz="1600" b="1" spc="-1" dirty="0">
                <a:solidFill>
                  <a:schemeClr val="bg1"/>
                </a:solidFill>
                <a:latin typeface="Arial"/>
                <a:ea typeface="DejaVu Sans"/>
              </a:rPr>
              <a:t>                                                     ВЫСЕЛКОВСКИЙ РАЙОН                                </a:t>
            </a:r>
            <a:r>
              <a:rPr lang="ru-RU" sz="1200" b="1" spc="-1" dirty="0">
                <a:solidFill>
                  <a:prstClr val="white"/>
                </a:solidFill>
              </a:rPr>
              <a:t>(тыс рублей)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756A84-E4A8-43FE-BA1E-E5A5481D15B8}"/>
              </a:ext>
            </a:extLst>
          </p:cNvPr>
          <p:cNvSpPr/>
          <p:nvPr/>
        </p:nvSpPr>
        <p:spPr>
          <a:xfrm>
            <a:off x="-317543" y="6459397"/>
            <a:ext cx="3440429" cy="3380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 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на 1 октября 2025 года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TextBox 19"/>
          <p:cNvSpPr/>
          <p:nvPr/>
        </p:nvSpPr>
        <p:spPr>
          <a:xfrm>
            <a:off x="53640" y="218153"/>
            <a:ext cx="8894080" cy="906487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rgbClr val="A7EA52"/>
            </a:solidFill>
            <a:round/>
          </a:ln>
          <a:effectLst>
            <a:outerShdw blurRad="63360" dist="50760" dir="5400000" sx="98000" sy="98000" rotWithShape="0">
              <a:srgbClr val="00000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endParaRPr lang="ru-RU" sz="1800" b="1" strike="noStrike" spc="-1" dirty="0">
              <a:solidFill>
                <a:schemeClr val="bg1"/>
              </a:solidFill>
              <a:latin typeface="Trebuchet MS"/>
              <a:ea typeface="DejaVu Sans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СТРУКТУРА  НАЛОГОВЫХ  И  НЕНАЛОГОВЫХ  ДОХОДОВ  БЮДЖЕТА</a:t>
            </a:r>
            <a:r>
              <a:rPr lang="ru-RU" sz="17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, %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7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 </a:t>
            </a:r>
            <a:endParaRPr lang="ru-RU" sz="1700" b="0" strike="noStrike" spc="-1" dirty="0">
              <a:solidFill>
                <a:schemeClr val="bg1"/>
              </a:solidFill>
              <a:latin typeface="XO Oriel"/>
            </a:endParaRPr>
          </a:p>
        </p:txBody>
      </p:sp>
      <p:graphicFrame>
        <p:nvGraphicFramePr>
          <p:cNvPr id="332" name="Диаграмма 4"/>
          <p:cNvGraphicFramePr/>
          <p:nvPr>
            <p:extLst>
              <p:ext uri="{D42A27DB-BD31-4B8C-83A1-F6EECF244321}">
                <p14:modId xmlns:p14="http://schemas.microsoft.com/office/powerpoint/2010/main" val="839159117"/>
              </p:ext>
            </p:extLst>
          </p:nvPr>
        </p:nvGraphicFramePr>
        <p:xfrm>
          <a:off x="53640" y="1124640"/>
          <a:ext cx="9034560" cy="5621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TextBox 19"/>
          <p:cNvSpPr/>
          <p:nvPr/>
        </p:nvSpPr>
        <p:spPr>
          <a:xfrm>
            <a:off x="323640" y="390704"/>
            <a:ext cx="8495280" cy="36787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rgbClr val="A7EA52"/>
            </a:solidFill>
            <a:round/>
          </a:ln>
          <a:effectLst>
            <a:outerShdw blurRad="63360" dist="50760" dir="5400000" sx="98000" sy="98000" rotWithShape="0">
              <a:srgbClr val="00000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ДИНАМИКА НАЛОГОВЫХ И НЕНАЛОГОВЫХ ДОХОДОВ БЮДЖЕТА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graphicFrame>
        <p:nvGraphicFramePr>
          <p:cNvPr id="338" name="Диаграмма 2"/>
          <p:cNvGraphicFramePr/>
          <p:nvPr>
            <p:extLst>
              <p:ext uri="{D42A27DB-BD31-4B8C-83A1-F6EECF244321}">
                <p14:modId xmlns:p14="http://schemas.microsoft.com/office/powerpoint/2010/main" val="1883328070"/>
              </p:ext>
            </p:extLst>
          </p:nvPr>
        </p:nvGraphicFramePr>
        <p:xfrm>
          <a:off x="323640" y="1052640"/>
          <a:ext cx="8495280" cy="5557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8" name="Прямоугольник 25"/>
          <p:cNvSpPr/>
          <p:nvPr/>
        </p:nvSpPr>
        <p:spPr>
          <a:xfrm rot="-4261800">
            <a:off x="1385640" y="2931480"/>
            <a:ext cx="214200" cy="57168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endParaRPr lang="ru-RU" sz="10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endParaRPr lang="ru-RU" sz="1000" b="0" strike="noStrike" spc="-1">
              <a:latin typeface="XO Oriel"/>
            </a:endParaRPr>
          </a:p>
        </p:txBody>
      </p:sp>
      <p:sp>
        <p:nvSpPr>
          <p:cNvPr id="371" name="TextBox 31"/>
          <p:cNvSpPr/>
          <p:nvPr/>
        </p:nvSpPr>
        <p:spPr>
          <a:xfrm rot="19927066">
            <a:off x="1936438" y="3988058"/>
            <a:ext cx="622671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endParaRPr lang="ru-RU" sz="600" b="0" strike="noStrike" spc="-1" dirty="0">
              <a:latin typeface="XO Oriel"/>
            </a:endParaRPr>
          </a:p>
          <a:p>
            <a:pPr>
              <a:lnSpc>
                <a:spcPct val="100000"/>
              </a:lnSpc>
              <a:buNone/>
            </a:pPr>
            <a:r>
              <a:rPr lang="ru-RU" sz="800" b="1" spc="-1" dirty="0">
                <a:solidFill>
                  <a:srgbClr val="FF0000"/>
                </a:solidFill>
                <a:latin typeface="Calibri"/>
                <a:ea typeface="DejaVu Sans"/>
              </a:rPr>
              <a:t>+14,6 %</a:t>
            </a:r>
          </a:p>
          <a:p>
            <a:pPr>
              <a:lnSpc>
                <a:spcPct val="100000"/>
              </a:lnSpc>
              <a:buNone/>
            </a:pPr>
            <a:endParaRPr lang="ru-RU" sz="600" b="0" strike="noStrike" spc="-1" dirty="0">
              <a:latin typeface="XO Oriel"/>
            </a:endParaRPr>
          </a:p>
        </p:txBody>
      </p:sp>
      <p:sp>
        <p:nvSpPr>
          <p:cNvPr id="373" name="TextBox 44"/>
          <p:cNvSpPr/>
          <p:nvPr/>
        </p:nvSpPr>
        <p:spPr>
          <a:xfrm>
            <a:off x="3374280" y="2349000"/>
            <a:ext cx="718200" cy="394200"/>
          </a:xfrm>
          <a:prstGeom prst="rect">
            <a:avLst/>
          </a:prstGeom>
          <a:noFill/>
          <a:ln w="0">
            <a:noFill/>
          </a:ln>
          <a:scene3d>
            <a:camera prst="orthographicFront">
              <a:rot lat="0" lon="0" rev="2160000"/>
            </a:camera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endParaRPr lang="ru-RU" sz="1000" b="0" strike="noStrike" spc="-1">
              <a:latin typeface="XO Oriel"/>
            </a:endParaRPr>
          </a:p>
          <a:p>
            <a:pPr>
              <a:lnSpc>
                <a:spcPct val="100000"/>
              </a:lnSpc>
              <a:buNone/>
            </a:pPr>
            <a:endParaRPr lang="ru-RU" sz="1000" b="0" strike="noStrike" spc="-1">
              <a:latin typeface="XO Oriel"/>
            </a:endParaRPr>
          </a:p>
        </p:txBody>
      </p:sp>
      <p:sp>
        <p:nvSpPr>
          <p:cNvPr id="376" name="TextBox 97"/>
          <p:cNvSpPr/>
          <p:nvPr/>
        </p:nvSpPr>
        <p:spPr>
          <a:xfrm rot="2593147">
            <a:off x="6349668" y="2571792"/>
            <a:ext cx="720431" cy="337100"/>
          </a:xfrm>
          <a:prstGeom prst="rect">
            <a:avLst/>
          </a:prstGeom>
          <a:noFill/>
          <a:ln w="0">
            <a:noFill/>
          </a:ln>
          <a:scene3d>
            <a:camera prst="orthographicFront">
              <a:rot lat="0" lon="0" rev="600000"/>
            </a:camera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endParaRPr lang="ru-RU" sz="800" b="0" strike="noStrike" spc="-1" dirty="0">
              <a:latin typeface="XO Oriel"/>
            </a:endParaRPr>
          </a:p>
          <a:p>
            <a:pPr>
              <a:lnSpc>
                <a:spcPct val="100000"/>
              </a:lnSpc>
              <a:buNone/>
            </a:pPr>
            <a:r>
              <a:rPr lang="ru-RU" sz="8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-2,0 %</a:t>
            </a:r>
            <a:endParaRPr lang="ru-RU" sz="800" b="0" strike="noStrike" spc="-1" dirty="0">
              <a:latin typeface="XO Oriel"/>
            </a:endParaRPr>
          </a:p>
        </p:txBody>
      </p:sp>
      <p:sp>
        <p:nvSpPr>
          <p:cNvPr id="379" name="TextBox 1"/>
          <p:cNvSpPr/>
          <p:nvPr/>
        </p:nvSpPr>
        <p:spPr>
          <a:xfrm rot="19849970">
            <a:off x="1230428" y="4244152"/>
            <a:ext cx="809612" cy="213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800" spc="-1" dirty="0">
                <a:solidFill>
                  <a:srgbClr val="FF0000"/>
                </a:solidFill>
                <a:latin typeface="Trebuchet MS"/>
                <a:ea typeface="DejaVu Sans"/>
              </a:rPr>
              <a:t>+12,8 </a:t>
            </a:r>
            <a:r>
              <a:rPr lang="ru-RU" sz="800" b="0" strike="noStrike" spc="-1" dirty="0">
                <a:solidFill>
                  <a:srgbClr val="FF0000"/>
                </a:solidFill>
                <a:latin typeface="Trebuchet MS"/>
                <a:ea typeface="DejaVu Sans"/>
              </a:rPr>
              <a:t>%</a:t>
            </a:r>
            <a:endParaRPr lang="ru-RU" sz="800" b="0" strike="noStrike" spc="-1" dirty="0">
              <a:latin typeface="XO Oriel"/>
            </a:endParaRPr>
          </a:p>
        </p:txBody>
      </p:sp>
      <p:sp>
        <p:nvSpPr>
          <p:cNvPr id="380" name="TextBox 4"/>
          <p:cNvSpPr/>
          <p:nvPr/>
        </p:nvSpPr>
        <p:spPr>
          <a:xfrm>
            <a:off x="6444360" y="1657440"/>
            <a:ext cx="1828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1" name="TextBox 5"/>
          <p:cNvSpPr/>
          <p:nvPr/>
        </p:nvSpPr>
        <p:spPr>
          <a:xfrm>
            <a:off x="6608880" y="2205000"/>
            <a:ext cx="1828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D4238E8A-6D95-4CC6-9713-0A7ACC5D32B6}"/>
              </a:ext>
            </a:extLst>
          </p:cNvPr>
          <p:cNvCxnSpPr>
            <a:cxnSpLocks/>
          </p:cNvCxnSpPr>
          <p:nvPr/>
        </p:nvCxnSpPr>
        <p:spPr>
          <a:xfrm>
            <a:off x="5631886" y="2025000"/>
            <a:ext cx="286200" cy="3942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2423973-F5E4-4577-9657-83192C25245B}"/>
              </a:ext>
            </a:extLst>
          </p:cNvPr>
          <p:cNvCxnSpPr>
            <a:cxnSpLocks/>
          </p:cNvCxnSpPr>
          <p:nvPr/>
        </p:nvCxnSpPr>
        <p:spPr>
          <a:xfrm flipV="1">
            <a:off x="4242062" y="2572560"/>
            <a:ext cx="329938" cy="26490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283E2884-4E36-48EE-936A-F14E7B77DF1F}"/>
              </a:ext>
            </a:extLst>
          </p:cNvPr>
          <p:cNvCxnSpPr/>
          <p:nvPr/>
        </p:nvCxnSpPr>
        <p:spPr>
          <a:xfrm flipV="1">
            <a:off x="2771480" y="3993616"/>
            <a:ext cx="367646" cy="18245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A8A9ABDF-254F-4A4A-89C1-9694B270B837}"/>
              </a:ext>
            </a:extLst>
          </p:cNvPr>
          <p:cNvCxnSpPr>
            <a:cxnSpLocks/>
          </p:cNvCxnSpPr>
          <p:nvPr/>
        </p:nvCxnSpPr>
        <p:spPr>
          <a:xfrm flipV="1">
            <a:off x="2091490" y="4171357"/>
            <a:ext cx="340625" cy="19636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23ED7148-1636-4C7F-B7F8-151255044D7B}"/>
              </a:ext>
            </a:extLst>
          </p:cNvPr>
          <p:cNvCxnSpPr>
            <a:cxnSpLocks/>
          </p:cNvCxnSpPr>
          <p:nvPr/>
        </p:nvCxnSpPr>
        <p:spPr>
          <a:xfrm flipV="1">
            <a:off x="1375379" y="4377196"/>
            <a:ext cx="358218" cy="19169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" name="Диаграмма 3"/>
          <p:cNvGraphicFramePr/>
          <p:nvPr>
            <p:extLst>
              <p:ext uri="{D42A27DB-BD31-4B8C-83A1-F6EECF244321}">
                <p14:modId xmlns:p14="http://schemas.microsoft.com/office/powerpoint/2010/main" val="2937392168"/>
              </p:ext>
            </p:extLst>
          </p:nvPr>
        </p:nvGraphicFramePr>
        <p:xfrm>
          <a:off x="344880" y="1232100"/>
          <a:ext cx="8543880" cy="56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7" name="Прямоугольник 24"/>
          <p:cNvSpPr/>
          <p:nvPr/>
        </p:nvSpPr>
        <p:spPr>
          <a:xfrm rot="10800000" flipV="1">
            <a:off x="689400" y="981720"/>
            <a:ext cx="4962600" cy="500760"/>
          </a:xfrm>
          <a:prstGeom prst="rect">
            <a:avLst/>
          </a:prstGeom>
          <a:noFill/>
          <a:ln>
            <a:solidFill>
              <a:srgbClr val="1E2E68"/>
            </a:solidFill>
            <a:round/>
          </a:ln>
          <a:effectLst>
            <a:softEdge rad="3168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Всего расходы на 2026 год  2  511 012,6 тыс рублей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390" name="Заголовок 1"/>
          <p:cNvSpPr/>
          <p:nvPr/>
        </p:nvSpPr>
        <p:spPr>
          <a:xfrm>
            <a:off x="344880" y="257333"/>
            <a:ext cx="8543880" cy="514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1600" b="0" strike="noStrike" spc="-1" dirty="0">
                <a:solidFill>
                  <a:srgbClr val="153D79"/>
                </a:solidFill>
                <a:latin typeface="Arial"/>
                <a:ea typeface="DejaVu Sans"/>
              </a:rPr>
              <a:t> </a:t>
            </a:r>
            <a:r>
              <a:rPr lang="ru-RU" sz="16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ПОКАЗАТЕЛИ  РАСХОДНОЙ ЧАСТИ БЮДЖЕТА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" name="Таблица 7"/>
          <p:cNvGraphicFramePr/>
          <p:nvPr>
            <p:extLst>
              <p:ext uri="{D42A27DB-BD31-4B8C-83A1-F6EECF244321}">
                <p14:modId xmlns:p14="http://schemas.microsoft.com/office/powerpoint/2010/main" val="1397922484"/>
              </p:ext>
            </p:extLst>
          </p:nvPr>
        </p:nvGraphicFramePr>
        <p:xfrm>
          <a:off x="181440" y="798990"/>
          <a:ext cx="8781121" cy="5691259"/>
        </p:xfrm>
        <a:graphic>
          <a:graphicData uri="http://schemas.openxmlformats.org/drawingml/2006/table">
            <a:tbl>
              <a:tblPr/>
              <a:tblGrid>
                <a:gridCol w="863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7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5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05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3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Раздел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Наименование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2026 год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2027 год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2028 год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Общегосударственные вопросы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194 867,9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191 368,4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184 944,0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7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02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Национальная оборона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350,0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130,0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130,0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22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18 774,4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18 574,4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18 574,4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7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Национальная экономика</a:t>
                      </a:r>
                      <a:r>
                        <a:rPr lang="en-US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13 124,7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12 275,7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12 276,7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8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05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Жилищно-коммунальное хозяйство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3 500,0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43 313,9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8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Образование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2 118 009,7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2 180 514,8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2 064 037,3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8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08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Культура, кинематография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12 677,5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11 732,9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7 364,9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774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Социальная политика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98 951,0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94 718,1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93 031,3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8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Физическая культура и спорт 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26 757,4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19 777,4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19 277,4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8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12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Средства массовой информации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3 000,0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7568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Межбюджетные трансферты общего характера бюджетам бюджетной системы Российской Федерации 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21 000,0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9 000,0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4 500,0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74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Условно утвержденные расходы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-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26 000,0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50 000,0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052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ВСЕГО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2 511 012,6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2 568 091,7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2 499 449,9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92" name="TextBox 4"/>
          <p:cNvSpPr/>
          <p:nvPr/>
        </p:nvSpPr>
        <p:spPr>
          <a:xfrm>
            <a:off x="7668360" y="1104480"/>
            <a:ext cx="129420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1D31A"/>
                </a:solidFill>
                <a:latin typeface="Times New Roman"/>
                <a:ea typeface="Times New Roman"/>
              </a:rPr>
              <a:t>    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95" name="Прямоугольник 6"/>
          <p:cNvSpPr/>
          <p:nvPr/>
        </p:nvSpPr>
        <p:spPr>
          <a:xfrm>
            <a:off x="181440" y="277774"/>
            <a:ext cx="8781121" cy="3643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chemeClr val="bg1"/>
                </a:solidFill>
                <a:latin typeface="Arial"/>
                <a:ea typeface="Times New Roman"/>
              </a:rPr>
              <a:t>РАСПРЕДЕЛЕНИЕ БЮДЖЕТНЫХ АССИГНОВАНИЙ ПО РАЗДЕЛАМ</a:t>
            </a:r>
            <a:r>
              <a:rPr lang="ru-RU" sz="1800" b="1" strike="noStrike" spc="-1" dirty="0">
                <a:solidFill>
                  <a:schemeClr val="bg1"/>
                </a:solidFill>
                <a:latin typeface="Arial"/>
                <a:ea typeface="Times New Roman"/>
              </a:rPr>
              <a:t>  </a:t>
            </a:r>
            <a:r>
              <a:rPr lang="ru-RU" sz="1100" b="1" strike="noStrike" spc="-1" dirty="0">
                <a:solidFill>
                  <a:schemeClr val="bg1"/>
                </a:solidFill>
                <a:latin typeface="Arial"/>
                <a:ea typeface="Times New Roman"/>
              </a:rPr>
              <a:t>(ТЫС РУБЛЕЙ)</a:t>
            </a:r>
            <a:endParaRPr lang="ru-RU" sz="11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Box 4"/>
          <p:cNvSpPr/>
          <p:nvPr/>
        </p:nvSpPr>
        <p:spPr>
          <a:xfrm>
            <a:off x="3420000" y="764640"/>
            <a:ext cx="182880" cy="367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2" name="Прямоугольник 6"/>
          <p:cNvSpPr/>
          <p:nvPr/>
        </p:nvSpPr>
        <p:spPr>
          <a:xfrm>
            <a:off x="213063" y="210484"/>
            <a:ext cx="8674220" cy="1475873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СОЦИАЛЬНАЯ  СФЕРА</a:t>
            </a:r>
          </a:p>
          <a:p>
            <a:pPr algn="ctr">
              <a:lnSpc>
                <a:spcPct val="100000"/>
              </a:lnSpc>
              <a:buNone/>
            </a:pPr>
            <a:endParaRPr lang="ru-RU" sz="1600" b="1" strike="noStrike" spc="-1" dirty="0">
              <a:solidFill>
                <a:schemeClr val="bg1"/>
              </a:solidFill>
              <a:latin typeface="Trebuchet MS"/>
              <a:ea typeface="DejaVu Sans"/>
            </a:endParaRPr>
          </a:p>
          <a:p>
            <a:pPr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Trebuchet MS"/>
                <a:ea typeface="DejaVu Sans"/>
              </a:rPr>
              <a:t>Расходы: 2026 г-2 256 395,6 тыс руб., 2027 г-2 306 743,2 тыс руб., 2028 г-2 </a:t>
            </a:r>
            <a:r>
              <a:rPr lang="ru-RU" sz="1400" b="1" spc="-1" dirty="0">
                <a:solidFill>
                  <a:schemeClr val="bg1"/>
                </a:solidFill>
                <a:latin typeface="Trebuchet MS"/>
              </a:rPr>
              <a:t>183 710,9тыс руб., </a:t>
            </a:r>
          </a:p>
          <a:p>
            <a:pPr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Trebuchet MS"/>
                <a:ea typeface="DejaVu Sans"/>
              </a:rPr>
              <a:t>в том числе за счет средств федерального бюджета и бюджета Краснодарского края:                                    </a:t>
            </a:r>
          </a:p>
          <a:p>
            <a:pPr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Trebuchet MS"/>
                <a:ea typeface="DejaVu Sans"/>
              </a:rPr>
              <a:t>2026 г-1 379 990,4 тыс руб., 2027 г-1 537 581,7 тыс руб., 2028 г-1 477 938,0 тыс рублей</a:t>
            </a:r>
          </a:p>
          <a:p>
            <a:pPr algn="ctr">
              <a:lnSpc>
                <a:spcPct val="100000"/>
              </a:lnSpc>
              <a:buNone/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" name="Прямоугольник 18">
            <a:extLst>
              <a:ext uri="{FF2B5EF4-FFF2-40B4-BE49-F238E27FC236}">
                <a16:creationId xmlns:a16="http://schemas.microsoft.com/office/drawing/2014/main" id="{66FB6BA8-C2AA-4588-89D9-05C771C8B05C}"/>
              </a:ext>
            </a:extLst>
          </p:cNvPr>
          <p:cNvSpPr/>
          <p:nvPr/>
        </p:nvSpPr>
        <p:spPr>
          <a:xfrm rot="10800000" flipV="1">
            <a:off x="242351" y="1896893"/>
            <a:ext cx="8654486" cy="4602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Расходы на социальную сферу - расходы бюджета Выселковского района по разделам классификации бюджета «Образование», «Культура, кинематография», «Социальная политика», «Физическая культура и спорт»</a:t>
            </a:r>
          </a:p>
        </p:txBody>
      </p:sp>
      <p:sp>
        <p:nvSpPr>
          <p:cNvPr id="6" name="Прямоугольник 18">
            <a:extLst>
              <a:ext uri="{FF2B5EF4-FFF2-40B4-BE49-F238E27FC236}">
                <a16:creationId xmlns:a16="http://schemas.microsoft.com/office/drawing/2014/main" id="{1ED58F88-1F65-4305-ADEB-E3D7D8BCF4A0}"/>
              </a:ext>
            </a:extLst>
          </p:cNvPr>
          <p:cNvSpPr/>
          <p:nvPr/>
        </p:nvSpPr>
        <p:spPr>
          <a:xfrm rot="10800000" flipV="1">
            <a:off x="213063" y="2521242"/>
            <a:ext cx="8683774" cy="275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ЗА СЧЕТ СРЕДСТВ БЮДЖЕТА ВЫСЕЛКОВСКОГО РАЙОНА ФИНАНСИРУЮТСЯ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7" name="Прямоугольник 11">
            <a:extLst>
              <a:ext uri="{FF2B5EF4-FFF2-40B4-BE49-F238E27FC236}">
                <a16:creationId xmlns:a16="http://schemas.microsoft.com/office/drawing/2014/main" id="{D0727703-0E31-4617-A022-F982093EFD4D}"/>
              </a:ext>
            </a:extLst>
          </p:cNvPr>
          <p:cNvSpPr/>
          <p:nvPr/>
        </p:nvSpPr>
        <p:spPr>
          <a:xfrm rot="10800000" flipV="1">
            <a:off x="213063" y="3424262"/>
            <a:ext cx="47939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25</a:t>
            </a:r>
          </a:p>
        </p:txBody>
      </p:sp>
      <p:sp>
        <p:nvSpPr>
          <p:cNvPr id="8" name="Прямоугольник 8">
            <a:extLst>
              <a:ext uri="{FF2B5EF4-FFF2-40B4-BE49-F238E27FC236}">
                <a16:creationId xmlns:a16="http://schemas.microsoft.com/office/drawing/2014/main" id="{9A40950B-95AC-4D42-A6C0-81EAE41643B3}"/>
              </a:ext>
            </a:extLst>
          </p:cNvPr>
          <p:cNvSpPr/>
          <p:nvPr/>
        </p:nvSpPr>
        <p:spPr>
          <a:xfrm rot="10800000" flipV="1">
            <a:off x="807864" y="3424261"/>
            <a:ext cx="3329128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дошкольных образовательных организаций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2" name="Прямоугольник 8">
            <a:extLst>
              <a:ext uri="{FF2B5EF4-FFF2-40B4-BE49-F238E27FC236}">
                <a16:creationId xmlns:a16="http://schemas.microsoft.com/office/drawing/2014/main" id="{255C4099-ECEB-4E41-B5F2-E818286AA15E}"/>
              </a:ext>
            </a:extLst>
          </p:cNvPr>
          <p:cNvSpPr/>
          <p:nvPr/>
        </p:nvSpPr>
        <p:spPr>
          <a:xfrm rot="10800000" flipV="1">
            <a:off x="213062" y="3056383"/>
            <a:ext cx="3923928" cy="275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В СФЕРЕ ОБРАЗОВАНИЯ</a:t>
            </a:r>
          </a:p>
        </p:txBody>
      </p:sp>
      <p:sp>
        <p:nvSpPr>
          <p:cNvPr id="13" name="Прямоугольник 11">
            <a:extLst>
              <a:ext uri="{FF2B5EF4-FFF2-40B4-BE49-F238E27FC236}">
                <a16:creationId xmlns:a16="http://schemas.microsoft.com/office/drawing/2014/main" id="{23AE8E72-8782-4953-8055-AAA0571DFDDF}"/>
              </a:ext>
            </a:extLst>
          </p:cNvPr>
          <p:cNvSpPr/>
          <p:nvPr/>
        </p:nvSpPr>
        <p:spPr>
          <a:xfrm rot="10800000" flipV="1">
            <a:off x="213063" y="3959401"/>
            <a:ext cx="49715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21</a:t>
            </a:r>
          </a:p>
        </p:txBody>
      </p:sp>
      <p:sp>
        <p:nvSpPr>
          <p:cNvPr id="14" name="Прямоугольник 8">
            <a:extLst>
              <a:ext uri="{FF2B5EF4-FFF2-40B4-BE49-F238E27FC236}">
                <a16:creationId xmlns:a16="http://schemas.microsoft.com/office/drawing/2014/main" id="{4334FB8A-29C8-457F-B47D-0DC914EF9AD4}"/>
              </a:ext>
            </a:extLst>
          </p:cNvPr>
          <p:cNvSpPr/>
          <p:nvPr/>
        </p:nvSpPr>
        <p:spPr>
          <a:xfrm rot="10800000" flipV="1">
            <a:off x="807865" y="3867069"/>
            <a:ext cx="3329126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дневных общеобразовательных организаций (школы)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5" name="Прямоугольник 8">
            <a:extLst>
              <a:ext uri="{FF2B5EF4-FFF2-40B4-BE49-F238E27FC236}">
                <a16:creationId xmlns:a16="http://schemas.microsoft.com/office/drawing/2014/main" id="{27798DA5-FF65-4095-AC75-94D1C1C63EE5}"/>
              </a:ext>
            </a:extLst>
          </p:cNvPr>
          <p:cNvSpPr/>
          <p:nvPr/>
        </p:nvSpPr>
        <p:spPr>
          <a:xfrm rot="10800000" flipV="1">
            <a:off x="807865" y="4494542"/>
            <a:ext cx="3329126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организаций дополнительного образования детей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6" name="Прямоугольник 11">
            <a:extLst>
              <a:ext uri="{FF2B5EF4-FFF2-40B4-BE49-F238E27FC236}">
                <a16:creationId xmlns:a16="http://schemas.microsoft.com/office/drawing/2014/main" id="{A55D337C-CA7B-41E7-974E-B101BD95D35A}"/>
              </a:ext>
            </a:extLst>
          </p:cNvPr>
          <p:cNvSpPr/>
          <p:nvPr/>
        </p:nvSpPr>
        <p:spPr>
          <a:xfrm rot="10800000" flipV="1">
            <a:off x="213063" y="4586875"/>
            <a:ext cx="49715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5</a:t>
            </a:r>
          </a:p>
        </p:txBody>
      </p:sp>
      <p:sp>
        <p:nvSpPr>
          <p:cNvPr id="17" name="Прямоугольник 11">
            <a:extLst>
              <a:ext uri="{FF2B5EF4-FFF2-40B4-BE49-F238E27FC236}">
                <a16:creationId xmlns:a16="http://schemas.microsoft.com/office/drawing/2014/main" id="{722201BE-29A4-4DBA-9053-6BB73C23C8C2}"/>
              </a:ext>
            </a:extLst>
          </p:cNvPr>
          <p:cNvSpPr/>
          <p:nvPr/>
        </p:nvSpPr>
        <p:spPr>
          <a:xfrm rot="10800000" flipV="1">
            <a:off x="213062" y="5190695"/>
            <a:ext cx="478882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1</a:t>
            </a:r>
          </a:p>
        </p:txBody>
      </p:sp>
      <p:sp>
        <p:nvSpPr>
          <p:cNvPr id="18" name="Прямоугольник 8">
            <a:extLst>
              <a:ext uri="{FF2B5EF4-FFF2-40B4-BE49-F238E27FC236}">
                <a16:creationId xmlns:a16="http://schemas.microsoft.com/office/drawing/2014/main" id="{D641A890-A4E5-4214-8632-C2C12042A503}"/>
              </a:ext>
            </a:extLst>
          </p:cNvPr>
          <p:cNvSpPr/>
          <p:nvPr/>
        </p:nvSpPr>
        <p:spPr>
          <a:xfrm rot="10800000" flipV="1">
            <a:off x="807865" y="5190694"/>
            <a:ext cx="3329126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учреждение молодежной политики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9" name="Прямоугольник 11">
            <a:extLst>
              <a:ext uri="{FF2B5EF4-FFF2-40B4-BE49-F238E27FC236}">
                <a16:creationId xmlns:a16="http://schemas.microsoft.com/office/drawing/2014/main" id="{FEF28125-D3B7-4323-90C8-C8E26AB3F2FA}"/>
              </a:ext>
            </a:extLst>
          </p:cNvPr>
          <p:cNvSpPr/>
          <p:nvPr/>
        </p:nvSpPr>
        <p:spPr>
          <a:xfrm rot="10800000" flipV="1">
            <a:off x="213056" y="5634958"/>
            <a:ext cx="47888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4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0" name="Прямоугольник 8">
            <a:extLst>
              <a:ext uri="{FF2B5EF4-FFF2-40B4-BE49-F238E27FC236}">
                <a16:creationId xmlns:a16="http://schemas.microsoft.com/office/drawing/2014/main" id="{4076286E-4032-440E-AC80-392D327AF687}"/>
              </a:ext>
            </a:extLst>
          </p:cNvPr>
          <p:cNvSpPr/>
          <p:nvPr/>
        </p:nvSpPr>
        <p:spPr>
          <a:xfrm rot="10800000" flipV="1">
            <a:off x="807865" y="5542625"/>
            <a:ext cx="3329126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latin typeface="XO Oriel"/>
              </a:rPr>
              <a:t>прочих учреждений, обеспечивающих предоставление услуг в сфере образования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1" name="Прямоугольник 8">
            <a:extLst>
              <a:ext uri="{FF2B5EF4-FFF2-40B4-BE49-F238E27FC236}">
                <a16:creationId xmlns:a16="http://schemas.microsoft.com/office/drawing/2014/main" id="{BA9FC460-6F72-45BC-BE89-C445661709F1}"/>
              </a:ext>
            </a:extLst>
          </p:cNvPr>
          <p:cNvSpPr/>
          <p:nvPr/>
        </p:nvSpPr>
        <p:spPr>
          <a:xfrm rot="10800000" flipV="1">
            <a:off x="4509860" y="3054803"/>
            <a:ext cx="4386976" cy="275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В СФЕРЕ КУЛЬТУРЫ</a:t>
            </a:r>
          </a:p>
        </p:txBody>
      </p:sp>
      <p:sp>
        <p:nvSpPr>
          <p:cNvPr id="22" name="Прямоугольник 11">
            <a:extLst>
              <a:ext uri="{FF2B5EF4-FFF2-40B4-BE49-F238E27FC236}">
                <a16:creationId xmlns:a16="http://schemas.microsoft.com/office/drawing/2014/main" id="{3D347ACA-91C0-4130-90E4-C9917C94FE6C}"/>
              </a:ext>
            </a:extLst>
          </p:cNvPr>
          <p:cNvSpPr/>
          <p:nvPr/>
        </p:nvSpPr>
        <p:spPr>
          <a:xfrm rot="10800000" flipV="1">
            <a:off x="4509860" y="3448387"/>
            <a:ext cx="522078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1</a:t>
            </a:r>
          </a:p>
        </p:txBody>
      </p:sp>
      <p:sp>
        <p:nvSpPr>
          <p:cNvPr id="23" name="Прямоугольник 8">
            <a:extLst>
              <a:ext uri="{FF2B5EF4-FFF2-40B4-BE49-F238E27FC236}">
                <a16:creationId xmlns:a16="http://schemas.microsoft.com/office/drawing/2014/main" id="{A4B6E227-2AD0-4569-8C3A-2FC0571311C2}"/>
              </a:ext>
            </a:extLst>
          </p:cNvPr>
          <p:cNvSpPr/>
          <p:nvPr/>
        </p:nvSpPr>
        <p:spPr>
          <a:xfrm rot="10800000" flipV="1">
            <a:off x="5165625" y="3432382"/>
            <a:ext cx="372165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межпоселенческая библиотека</a:t>
            </a:r>
          </a:p>
        </p:txBody>
      </p:sp>
      <p:sp>
        <p:nvSpPr>
          <p:cNvPr id="24" name="Прямоугольник 11">
            <a:extLst>
              <a:ext uri="{FF2B5EF4-FFF2-40B4-BE49-F238E27FC236}">
                <a16:creationId xmlns:a16="http://schemas.microsoft.com/office/drawing/2014/main" id="{DBE1E33C-4E3A-4F25-8602-15BED8913174}"/>
              </a:ext>
            </a:extLst>
          </p:cNvPr>
          <p:cNvSpPr/>
          <p:nvPr/>
        </p:nvSpPr>
        <p:spPr>
          <a:xfrm rot="10800000" flipV="1">
            <a:off x="4509855" y="5685619"/>
            <a:ext cx="52378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1</a:t>
            </a:r>
          </a:p>
        </p:txBody>
      </p:sp>
      <p:sp>
        <p:nvSpPr>
          <p:cNvPr id="25" name="Прямоугольник 8">
            <a:extLst>
              <a:ext uri="{FF2B5EF4-FFF2-40B4-BE49-F238E27FC236}">
                <a16:creationId xmlns:a16="http://schemas.microsoft.com/office/drawing/2014/main" id="{22582B07-2B6F-4665-9924-9B2D6C6B6F58}"/>
              </a:ext>
            </a:extLst>
          </p:cNvPr>
          <p:cNvSpPr/>
          <p:nvPr/>
        </p:nvSpPr>
        <p:spPr>
          <a:xfrm rot="10800000" flipV="1">
            <a:off x="5157138" y="3835071"/>
            <a:ext cx="3721658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организационно-методический центр</a:t>
            </a:r>
          </a:p>
        </p:txBody>
      </p:sp>
      <p:sp>
        <p:nvSpPr>
          <p:cNvPr id="26" name="Прямоугольник 8">
            <a:extLst>
              <a:ext uri="{FF2B5EF4-FFF2-40B4-BE49-F238E27FC236}">
                <a16:creationId xmlns:a16="http://schemas.microsoft.com/office/drawing/2014/main" id="{AD6AC216-809E-462F-8745-33A796AC16F2}"/>
              </a:ext>
            </a:extLst>
          </p:cNvPr>
          <p:cNvSpPr/>
          <p:nvPr/>
        </p:nvSpPr>
        <p:spPr>
          <a:xfrm rot="10800000" flipV="1">
            <a:off x="4509858" y="4477565"/>
            <a:ext cx="4377425" cy="275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В СФЕРЕ ФИЗИЧЕСКОЙ КУЛЬТУРЫ И СПОРТА</a:t>
            </a:r>
          </a:p>
        </p:txBody>
      </p:sp>
      <p:sp>
        <p:nvSpPr>
          <p:cNvPr id="27" name="Прямоугольник 11">
            <a:extLst>
              <a:ext uri="{FF2B5EF4-FFF2-40B4-BE49-F238E27FC236}">
                <a16:creationId xmlns:a16="http://schemas.microsoft.com/office/drawing/2014/main" id="{4B18047A-21AD-4CEB-ABF3-E906D1905177}"/>
              </a:ext>
            </a:extLst>
          </p:cNvPr>
          <p:cNvSpPr/>
          <p:nvPr/>
        </p:nvSpPr>
        <p:spPr>
          <a:xfrm rot="10800000" flipV="1">
            <a:off x="4509860" y="3867069"/>
            <a:ext cx="52207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1</a:t>
            </a:r>
          </a:p>
        </p:txBody>
      </p:sp>
      <p:sp>
        <p:nvSpPr>
          <p:cNvPr id="28" name="Прямоугольник 11">
            <a:extLst>
              <a:ext uri="{FF2B5EF4-FFF2-40B4-BE49-F238E27FC236}">
                <a16:creationId xmlns:a16="http://schemas.microsoft.com/office/drawing/2014/main" id="{F8F2ED92-A8A8-471F-A5DD-76C7F1AC29DD}"/>
              </a:ext>
            </a:extLst>
          </p:cNvPr>
          <p:cNvSpPr/>
          <p:nvPr/>
        </p:nvSpPr>
        <p:spPr>
          <a:xfrm rot="10800000" flipV="1">
            <a:off x="4509857" y="5059637"/>
            <a:ext cx="54125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1</a:t>
            </a:r>
          </a:p>
        </p:txBody>
      </p:sp>
      <p:sp>
        <p:nvSpPr>
          <p:cNvPr id="29" name="Прямоугольник 8">
            <a:extLst>
              <a:ext uri="{FF2B5EF4-FFF2-40B4-BE49-F238E27FC236}">
                <a16:creationId xmlns:a16="http://schemas.microsoft.com/office/drawing/2014/main" id="{63A74C27-92D4-41C1-96C5-1B328F1B4A33}"/>
              </a:ext>
            </a:extLst>
          </p:cNvPr>
          <p:cNvSpPr/>
          <p:nvPr/>
        </p:nvSpPr>
        <p:spPr>
          <a:xfrm rot="10800000" flipV="1">
            <a:off x="5165623" y="5617359"/>
            <a:ext cx="3721659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организационно-методический центр физкультурно-массовой работы</a:t>
            </a:r>
          </a:p>
        </p:txBody>
      </p:sp>
      <p:sp>
        <p:nvSpPr>
          <p:cNvPr id="30" name="Прямоугольник 8">
            <a:extLst>
              <a:ext uri="{FF2B5EF4-FFF2-40B4-BE49-F238E27FC236}">
                <a16:creationId xmlns:a16="http://schemas.microsoft.com/office/drawing/2014/main" id="{3535CDDF-CFB2-4E83-A68A-B9B1E5F67AAF}"/>
              </a:ext>
            </a:extLst>
          </p:cNvPr>
          <p:cNvSpPr/>
          <p:nvPr/>
        </p:nvSpPr>
        <p:spPr>
          <a:xfrm rot="10800000" flipV="1">
            <a:off x="5167030" y="5047462"/>
            <a:ext cx="3729806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latin typeface="XO Oriel"/>
              </a:rPr>
              <a:t>Спортивная школа «Олимп»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Прямоугольник 4"/>
          <p:cNvSpPr/>
          <p:nvPr/>
        </p:nvSpPr>
        <p:spPr>
          <a:xfrm>
            <a:off x="292962" y="290936"/>
            <a:ext cx="8646851" cy="55254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rgbClr val="000000"/>
            </a:solidFill>
            <a:round/>
          </a:ln>
          <a:effectLst>
            <a:outerShdw blurRad="63360" dist="50760" dir="5400000" sx="98000" sy="98000" rotWithShape="0">
              <a:srgbClr val="00000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chemeClr val="bg1"/>
                </a:solidFill>
                <a:latin typeface="Calibri"/>
                <a:ea typeface="Times New Roman"/>
              </a:rPr>
              <a:t>Расходы бюджета в рамках муниципальных программ</a:t>
            </a:r>
          </a:p>
          <a:p>
            <a:pPr algn="ctr">
              <a:lnSpc>
                <a:spcPct val="100000"/>
              </a:lnSpc>
              <a:buNone/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graphicFrame>
        <p:nvGraphicFramePr>
          <p:cNvPr id="453" name="Таблица 5"/>
          <p:cNvGraphicFramePr/>
          <p:nvPr>
            <p:extLst>
              <p:ext uri="{D42A27DB-BD31-4B8C-83A1-F6EECF244321}">
                <p14:modId xmlns:p14="http://schemas.microsoft.com/office/powerpoint/2010/main" val="3994567349"/>
              </p:ext>
            </p:extLst>
          </p:nvPr>
        </p:nvGraphicFramePr>
        <p:xfrm>
          <a:off x="292963" y="1056600"/>
          <a:ext cx="8646851" cy="5652065"/>
        </p:xfrm>
        <a:graphic>
          <a:graphicData uri="http://schemas.openxmlformats.org/drawingml/2006/table">
            <a:tbl>
              <a:tblPr/>
              <a:tblGrid>
                <a:gridCol w="455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6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1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7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13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97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№ п/п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Наименование муниципальной программы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2026 год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2027 год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2028 год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Развитие образования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2  045 841,4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2 113 190,6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1 999 322,1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Развитие культуры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74 379,0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69 142,3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62 014,3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Развитие физической культуры и спорта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26 757,4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19 777,4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19 277,4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Дети Кубани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53 498,9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53 688,9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50 656,3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5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Молодежь Выселковского района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6 700,0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6 000,0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6 000,0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6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Обеспечение безопасности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18 799,4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18 599,4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18 599,4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9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Развитие муниципального образования Выселковский район в сфере строительства, архитектуры, дорожного хозяйства и жилищно-коммунального хозяйства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5 847,6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3 531,5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45 522,4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Экономическое развитие и инновационная экономика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750,0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 750,0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 750,0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Развитие казачества в Выселковском районе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300,0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200,0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Социальная поддержка граждан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51 650,7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52 626,1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53 446,9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Информационное общество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7 400,0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4 400,0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4 400,0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9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12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Развитие сельского хозяйства и регулирование рынков сельскохозяйственной продукции, сырья и продовольствия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13 319,1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13 384,7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13 384,7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13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Совершенствование земельных и имущественных отношений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350,0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350,0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350,0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49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14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Гармонизация межнациональных отношений и укрепление единства российской нации 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55,0</a:t>
                      </a:r>
                      <a:endParaRPr lang="ru-RU" sz="12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55,0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DejaVu Sans"/>
                        </a:rPr>
                        <a:t>55,0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5761"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ВСЕГО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2 305 648,5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2 355 695,9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2 273 978,5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54" name="TextBox 6"/>
          <p:cNvSpPr/>
          <p:nvPr/>
        </p:nvSpPr>
        <p:spPr>
          <a:xfrm>
            <a:off x="7155360" y="843480"/>
            <a:ext cx="1330920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0D79CA"/>
                </a:solidFill>
                <a:latin typeface="Calibri"/>
                <a:ea typeface="DejaVu Sans"/>
              </a:rPr>
              <a:t>           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Прямоугольник 4"/>
          <p:cNvSpPr/>
          <p:nvPr/>
        </p:nvSpPr>
        <p:spPr>
          <a:xfrm>
            <a:off x="3445731" y="405300"/>
            <a:ext cx="5414184" cy="129120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«Развитие образования»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 2026 год – 2 млрд  45 млн 841,4 тыс рублей,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в том числе средства федерального и краевого бюджетов -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1 млрд 347 млн 578,9 тыс рублей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59" name="Прямоугольник 8"/>
          <p:cNvSpPr/>
          <p:nvPr/>
        </p:nvSpPr>
        <p:spPr>
          <a:xfrm rot="10800000" flipV="1">
            <a:off x="257451" y="2583327"/>
            <a:ext cx="610030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финансовое </a:t>
            </a: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обеспечение образовательных </a:t>
            </a: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учреждений-школ, детских садов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60" name="Прямоугольник 12"/>
          <p:cNvSpPr/>
          <p:nvPr/>
        </p:nvSpPr>
        <p:spPr>
          <a:xfrm rot="10800000" flipV="1">
            <a:off x="254188" y="2953923"/>
            <a:ext cx="6103565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финансовое обеспечение учреждений дополнительного образования-Центр детского творчества, спортивные школы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61" name="Прямоугольник 14"/>
          <p:cNvSpPr/>
          <p:nvPr/>
        </p:nvSpPr>
        <p:spPr>
          <a:xfrm rot="10800000" flipV="1">
            <a:off x="256718" y="3574528"/>
            <a:ext cx="610356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содержание других учреждений образования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62" name="Прямоугольник 11"/>
          <p:cNvSpPr/>
          <p:nvPr/>
        </p:nvSpPr>
        <p:spPr>
          <a:xfrm rot="10800000" flipV="1">
            <a:off x="7421731" y="2550213"/>
            <a:ext cx="143818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1 421 121,1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63" name="Прямоугольник 13"/>
          <p:cNvSpPr/>
          <p:nvPr/>
        </p:nvSpPr>
        <p:spPr>
          <a:xfrm rot="10800000" flipV="1">
            <a:off x="7421730" y="3033388"/>
            <a:ext cx="143818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199 282,0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64" name="Прямоугольник 15"/>
          <p:cNvSpPr/>
          <p:nvPr/>
        </p:nvSpPr>
        <p:spPr>
          <a:xfrm rot="10800000" flipV="1">
            <a:off x="7421728" y="3543185"/>
            <a:ext cx="143818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156 334,2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65" name="Стрелка вправо 6"/>
          <p:cNvSpPr/>
          <p:nvPr/>
        </p:nvSpPr>
        <p:spPr>
          <a:xfrm>
            <a:off x="6725504" y="3081274"/>
            <a:ext cx="328474" cy="2325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6" name="Стрелка вправо 16"/>
          <p:cNvSpPr/>
          <p:nvPr/>
        </p:nvSpPr>
        <p:spPr>
          <a:xfrm>
            <a:off x="6725503" y="4025848"/>
            <a:ext cx="328476" cy="2325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7" name="Стрелка вправо 17"/>
          <p:cNvSpPr/>
          <p:nvPr/>
        </p:nvSpPr>
        <p:spPr>
          <a:xfrm>
            <a:off x="6725504" y="2616251"/>
            <a:ext cx="328474" cy="2523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68" name="Рисунок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97639" y="336420"/>
            <a:ext cx="3035160" cy="1982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69" name="Стрелка вправо 19"/>
          <p:cNvSpPr/>
          <p:nvPr/>
        </p:nvSpPr>
        <p:spPr>
          <a:xfrm>
            <a:off x="6735061" y="6069146"/>
            <a:ext cx="328479" cy="31389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ru-RU" dirty="0"/>
          </a:p>
        </p:txBody>
      </p:sp>
      <p:sp>
        <p:nvSpPr>
          <p:cNvPr id="470" name="Прямоугольник 20"/>
          <p:cNvSpPr/>
          <p:nvPr/>
        </p:nvSpPr>
        <p:spPr>
          <a:xfrm rot="10800000" flipV="1">
            <a:off x="7421726" y="3982863"/>
            <a:ext cx="1438182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82 319,3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71" name="Прямоугольник 21"/>
          <p:cNvSpPr/>
          <p:nvPr/>
        </p:nvSpPr>
        <p:spPr>
          <a:xfrm rot="10800000" flipV="1">
            <a:off x="254186" y="3990701"/>
            <a:ext cx="6106097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организация горячего питания обучающихся в школах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74" name="Прямоугольник 22"/>
          <p:cNvSpPr/>
          <p:nvPr/>
        </p:nvSpPr>
        <p:spPr>
          <a:xfrm>
            <a:off x="7492752" y="2165856"/>
            <a:ext cx="1367143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14425D"/>
                </a:solidFill>
                <a:latin typeface="Franklin Gothic Book"/>
                <a:ea typeface="DejaVu Sans"/>
              </a:rPr>
              <a:t>      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75" name="Прямоугольник 1"/>
          <p:cNvSpPr/>
          <p:nvPr/>
        </p:nvSpPr>
        <p:spPr>
          <a:xfrm>
            <a:off x="3445731" y="1841436"/>
            <a:ext cx="5414183" cy="306323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76" name="Стрелка вправо 16"/>
          <p:cNvSpPr/>
          <p:nvPr/>
        </p:nvSpPr>
        <p:spPr>
          <a:xfrm>
            <a:off x="6725503" y="3565140"/>
            <a:ext cx="328475" cy="27138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7" name="Прямоугольник 26"/>
          <p:cNvSpPr/>
          <p:nvPr/>
        </p:nvSpPr>
        <p:spPr>
          <a:xfrm rot="10800000" flipV="1">
            <a:off x="245560" y="4313727"/>
            <a:ext cx="6116404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денежное вознаграждение за классное руководство педагогическим работникам, компенсация расходов по оплате жилых помещений, отопления и освещения педагогическим работникам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78" name="Прямоугольник 27"/>
          <p:cNvSpPr/>
          <p:nvPr/>
        </p:nvSpPr>
        <p:spPr>
          <a:xfrm rot="10800000" flipV="1">
            <a:off x="7421716" y="4526226"/>
            <a:ext cx="143818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65</a:t>
            </a: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 335,9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479" name="Прямоугольник 28"/>
          <p:cNvSpPr/>
          <p:nvPr/>
        </p:nvSpPr>
        <p:spPr>
          <a:xfrm rot="10800000" flipV="1">
            <a:off x="254187" y="5067239"/>
            <a:ext cx="6116402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федеральный проект «Все лучшее детям»- модернизация школьных систем образования -капитальный ремонт и оснащение  школы № 5 станицы Ирклиевской средствами обучения и воспитания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80" name="Стрелка вправо 16"/>
          <p:cNvSpPr/>
          <p:nvPr/>
        </p:nvSpPr>
        <p:spPr>
          <a:xfrm>
            <a:off x="6725503" y="4525802"/>
            <a:ext cx="328477" cy="2523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1" name="Стрелка вправо 16"/>
          <p:cNvSpPr/>
          <p:nvPr/>
        </p:nvSpPr>
        <p:spPr>
          <a:xfrm>
            <a:off x="6725500" y="5239812"/>
            <a:ext cx="328478" cy="2997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2" name="Прямоугольник 31"/>
          <p:cNvSpPr/>
          <p:nvPr/>
        </p:nvSpPr>
        <p:spPr>
          <a:xfrm rot="10800000" flipV="1">
            <a:off x="7421714" y="5251905"/>
            <a:ext cx="143818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108 290,6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83" name="Прямоугольник 32"/>
          <p:cNvSpPr/>
          <p:nvPr/>
        </p:nvSpPr>
        <p:spPr>
          <a:xfrm rot="10800000" flipV="1">
            <a:off x="245559" y="5838430"/>
            <a:ext cx="6131330" cy="82954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</a:rPr>
              <a:t>компенсация 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части родительской платы за присмотр и уход за детьми, посещающими учреждения дошкольного образования, </a:t>
            </a:r>
            <a:r>
              <a:rPr lang="ru-RU" sz="1200" spc="-1" dirty="0">
                <a:solidFill>
                  <a:srgbClr val="568D11"/>
                </a:solidFill>
                <a:latin typeface="Trebuchet MS"/>
              </a:rPr>
              <a:t>организация проведения итоговой государственной аттестации,  проведение мероприятий для детей и другие расходы</a:t>
            </a:r>
            <a:endParaRPr lang="ru-RU" sz="1200" spc="-1" dirty="0">
              <a:latin typeface="XO Oriel"/>
            </a:endParaRPr>
          </a:p>
        </p:txBody>
      </p:sp>
      <p:sp>
        <p:nvSpPr>
          <p:cNvPr id="484" name="Прямоугольник 33"/>
          <p:cNvSpPr/>
          <p:nvPr/>
        </p:nvSpPr>
        <p:spPr>
          <a:xfrm rot="10800000" flipV="1">
            <a:off x="7421712" y="6069146"/>
            <a:ext cx="143818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13 158,3</a:t>
            </a:r>
            <a:endParaRPr lang="ru-RU" sz="1200" b="0" strike="noStrike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TextBox 6"/>
          <p:cNvSpPr/>
          <p:nvPr/>
        </p:nvSpPr>
        <p:spPr>
          <a:xfrm>
            <a:off x="7625918" y="2296634"/>
            <a:ext cx="1278376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      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86" name="Прямоугольник 3"/>
          <p:cNvSpPr/>
          <p:nvPr/>
        </p:nvSpPr>
        <p:spPr>
          <a:xfrm>
            <a:off x="3225952" y="406357"/>
            <a:ext cx="5678343" cy="1137319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«Развитие культуры»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 2026 год - 74 млн 379 тыс рублей, в том числе средства</a:t>
            </a:r>
            <a:r>
              <a:rPr lang="ru-RU" sz="16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 </a:t>
            </a: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федерального и краевого бюджетов 577,2 тыс рублей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92" name="Прямоугольник 16"/>
          <p:cNvSpPr/>
          <p:nvPr/>
        </p:nvSpPr>
        <p:spPr>
          <a:xfrm>
            <a:off x="3225952" y="1753857"/>
            <a:ext cx="5678342" cy="42018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493" name="Picture 2"/>
          <p:cNvPicPr/>
          <p:nvPr/>
        </p:nvPicPr>
        <p:blipFill>
          <a:blip r:embed="rId2"/>
          <a:stretch/>
        </p:blipFill>
        <p:spPr>
          <a:xfrm>
            <a:off x="564249" y="436395"/>
            <a:ext cx="2230560" cy="2063160"/>
          </a:xfrm>
          <a:prstGeom prst="rect">
            <a:avLst/>
          </a:prstGeom>
          <a:ln w="0">
            <a:noFill/>
          </a:ln>
        </p:spPr>
      </p:pic>
      <p:sp>
        <p:nvSpPr>
          <p:cNvPr id="8" name="Стрелка вправо 17">
            <a:extLst>
              <a:ext uri="{FF2B5EF4-FFF2-40B4-BE49-F238E27FC236}">
                <a16:creationId xmlns:a16="http://schemas.microsoft.com/office/drawing/2014/main" id="{93E079BD-73B8-435D-9155-67200C09EF7E}"/>
              </a:ext>
            </a:extLst>
          </p:cNvPr>
          <p:cNvSpPr/>
          <p:nvPr/>
        </p:nvSpPr>
        <p:spPr>
          <a:xfrm>
            <a:off x="6853561" y="2784238"/>
            <a:ext cx="324743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" name="Прямоугольник 14">
            <a:extLst>
              <a:ext uri="{FF2B5EF4-FFF2-40B4-BE49-F238E27FC236}">
                <a16:creationId xmlns:a16="http://schemas.microsoft.com/office/drawing/2014/main" id="{EDE64E6C-EE71-4846-8AA4-D19F642B04E0}"/>
              </a:ext>
            </a:extLst>
          </p:cNvPr>
          <p:cNvSpPr/>
          <p:nvPr/>
        </p:nvSpPr>
        <p:spPr>
          <a:xfrm rot="10800000" flipV="1">
            <a:off x="464808" y="2660058"/>
            <a:ext cx="6048960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финансовое обеспечение муниципальных учрежден</a:t>
            </a: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ий «Детская школа искусств им. Г.Ф. Пономаренко» станицы Выселки и Детская школа искусств станицы Березанской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0" name="Стрелка вправо 17">
            <a:extLst>
              <a:ext uri="{FF2B5EF4-FFF2-40B4-BE49-F238E27FC236}">
                <a16:creationId xmlns:a16="http://schemas.microsoft.com/office/drawing/2014/main" id="{96A71C82-C1DF-4F74-AFDE-89F7A0E6BCA6}"/>
              </a:ext>
            </a:extLst>
          </p:cNvPr>
          <p:cNvSpPr/>
          <p:nvPr/>
        </p:nvSpPr>
        <p:spPr>
          <a:xfrm>
            <a:off x="6853560" y="3437217"/>
            <a:ext cx="324743" cy="3773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Прямоугольник 14">
            <a:extLst>
              <a:ext uri="{FF2B5EF4-FFF2-40B4-BE49-F238E27FC236}">
                <a16:creationId xmlns:a16="http://schemas.microsoft.com/office/drawing/2014/main" id="{87F8407B-F386-4797-928A-2470A4D72296}"/>
              </a:ext>
            </a:extLst>
          </p:cNvPr>
          <p:cNvSpPr/>
          <p:nvPr/>
        </p:nvSpPr>
        <p:spPr>
          <a:xfrm rot="10800000" flipV="1">
            <a:off x="464807" y="3390470"/>
            <a:ext cx="6048961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финансовое обеспечение казенного учреждения «Организационно-методический центр»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2" name="Прямоугольник 14">
            <a:extLst>
              <a:ext uri="{FF2B5EF4-FFF2-40B4-BE49-F238E27FC236}">
                <a16:creationId xmlns:a16="http://schemas.microsoft.com/office/drawing/2014/main" id="{3F941D46-F597-4902-BB21-B7FD2158C42A}"/>
              </a:ext>
            </a:extLst>
          </p:cNvPr>
          <p:cNvSpPr/>
          <p:nvPr/>
        </p:nvSpPr>
        <p:spPr>
          <a:xfrm rot="10800000" flipV="1">
            <a:off x="464807" y="4008755"/>
            <a:ext cx="6048961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spc="-1" dirty="0">
                <a:solidFill>
                  <a:srgbClr val="568D11"/>
                </a:solidFill>
                <a:latin typeface="Trebuchet MS"/>
              </a:rPr>
              <a:t>финансовое обеспечение казенного учреждения «Межпоселенческая  библиотека», комплектование библиотечного фонда</a:t>
            </a:r>
            <a:endParaRPr lang="ru-RU" sz="1200" spc="-1" dirty="0">
              <a:latin typeface="XO Oriel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D3F01E5B-990F-4214-9971-332CC2B29DF1}"/>
              </a:ext>
            </a:extLst>
          </p:cNvPr>
          <p:cNvSpPr/>
          <p:nvPr/>
        </p:nvSpPr>
        <p:spPr>
          <a:xfrm rot="10800000" flipV="1">
            <a:off x="464807" y="4644180"/>
            <a:ext cx="604896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с</a:t>
            </a: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оциальная поддержка педагогических работников учреждений культуры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27370D64-0B52-4BEA-8003-166C7CF26CE6}"/>
              </a:ext>
            </a:extLst>
          </p:cNvPr>
          <p:cNvSpPr/>
          <p:nvPr/>
        </p:nvSpPr>
        <p:spPr>
          <a:xfrm rot="10800000" flipV="1">
            <a:off x="464803" y="5099330"/>
            <a:ext cx="6048959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организация мероприятий, посвященных памятным датам и государственным праздникам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2A4A962-C560-4FE4-A5EA-6E2A26D0A6B1}"/>
              </a:ext>
            </a:extLst>
          </p:cNvPr>
          <p:cNvSpPr/>
          <p:nvPr/>
        </p:nvSpPr>
        <p:spPr>
          <a:xfrm rot="10800000" flipV="1">
            <a:off x="464802" y="5755010"/>
            <a:ext cx="6048959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о</a:t>
            </a: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беспечение деятельности казенного учреждения «Отдел культуры администрации муниципального образования </a:t>
            </a:r>
            <a:r>
              <a:rPr lang="ru-RU" sz="1200" b="0" strike="noStrike" spc="-1" dirty="0" err="1">
                <a:solidFill>
                  <a:srgbClr val="568D11"/>
                </a:solidFill>
                <a:latin typeface="Trebuchet MS"/>
                <a:ea typeface="DejaVu Sans"/>
              </a:rPr>
              <a:t>Выселковский</a:t>
            </a:r>
            <a:r>
              <a:rPr lang="ru-RU" sz="1200" b="0" strike="noStrike" spc="-1" dirty="0">
                <a:solidFill>
                  <a:srgbClr val="568D11"/>
                </a:solidFill>
                <a:latin typeface="Trebuchet MS"/>
                <a:ea typeface="DejaVu Sans"/>
              </a:rPr>
              <a:t> район»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6" name="Стрелка вправо 17">
            <a:extLst>
              <a:ext uri="{FF2B5EF4-FFF2-40B4-BE49-F238E27FC236}">
                <a16:creationId xmlns:a16="http://schemas.microsoft.com/office/drawing/2014/main" id="{0CD66879-DD4A-4379-926C-995B520FC5AE}"/>
              </a:ext>
            </a:extLst>
          </p:cNvPr>
          <p:cNvSpPr/>
          <p:nvPr/>
        </p:nvSpPr>
        <p:spPr>
          <a:xfrm>
            <a:off x="6853561" y="4058137"/>
            <a:ext cx="345840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Стрелка вправо 17">
            <a:extLst>
              <a:ext uri="{FF2B5EF4-FFF2-40B4-BE49-F238E27FC236}">
                <a16:creationId xmlns:a16="http://schemas.microsoft.com/office/drawing/2014/main" id="{F3251700-70D7-43D0-B5B9-71EEABB33051}"/>
              </a:ext>
            </a:extLst>
          </p:cNvPr>
          <p:cNvSpPr/>
          <p:nvPr/>
        </p:nvSpPr>
        <p:spPr>
          <a:xfrm>
            <a:off x="6856953" y="4644179"/>
            <a:ext cx="321351" cy="33102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" name="Стрелка вправо 17">
            <a:extLst>
              <a:ext uri="{FF2B5EF4-FFF2-40B4-BE49-F238E27FC236}">
                <a16:creationId xmlns:a16="http://schemas.microsoft.com/office/drawing/2014/main" id="{63B7BB8A-3E16-46A1-A68E-99811A3F9536}"/>
              </a:ext>
            </a:extLst>
          </p:cNvPr>
          <p:cNvSpPr/>
          <p:nvPr/>
        </p:nvSpPr>
        <p:spPr>
          <a:xfrm>
            <a:off x="6853561" y="5055139"/>
            <a:ext cx="330191" cy="34722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Стрелка вправо 17">
            <a:extLst>
              <a:ext uri="{FF2B5EF4-FFF2-40B4-BE49-F238E27FC236}">
                <a16:creationId xmlns:a16="http://schemas.microsoft.com/office/drawing/2014/main" id="{B4A2A96E-4CED-4DCD-8A06-7F44593EDD2F}"/>
              </a:ext>
            </a:extLst>
          </p:cNvPr>
          <p:cNvSpPr/>
          <p:nvPr/>
        </p:nvSpPr>
        <p:spPr>
          <a:xfrm>
            <a:off x="6833971" y="5755010"/>
            <a:ext cx="349781" cy="34116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Прямоугольник 11">
            <a:extLst>
              <a:ext uri="{FF2B5EF4-FFF2-40B4-BE49-F238E27FC236}">
                <a16:creationId xmlns:a16="http://schemas.microsoft.com/office/drawing/2014/main" id="{7737DEA4-915E-4F59-B75F-B8B20F7EE00E}"/>
              </a:ext>
            </a:extLst>
          </p:cNvPr>
          <p:cNvSpPr/>
          <p:nvPr/>
        </p:nvSpPr>
        <p:spPr>
          <a:xfrm rot="10800000" flipV="1">
            <a:off x="7457241" y="2756604"/>
            <a:ext cx="144706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60 811,5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1" name="Прямоугольник 11">
            <a:extLst>
              <a:ext uri="{FF2B5EF4-FFF2-40B4-BE49-F238E27FC236}">
                <a16:creationId xmlns:a16="http://schemas.microsoft.com/office/drawing/2014/main" id="{2E5F2B5F-D46A-424B-AA28-594ABE9F77F6}"/>
              </a:ext>
            </a:extLst>
          </p:cNvPr>
          <p:cNvSpPr/>
          <p:nvPr/>
        </p:nvSpPr>
        <p:spPr>
          <a:xfrm rot="10800000" flipV="1">
            <a:off x="7492747" y="3429000"/>
            <a:ext cx="141155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7 875,4</a:t>
            </a:r>
          </a:p>
        </p:txBody>
      </p:sp>
      <p:sp>
        <p:nvSpPr>
          <p:cNvPr id="22" name="Прямоугольник 11">
            <a:extLst>
              <a:ext uri="{FF2B5EF4-FFF2-40B4-BE49-F238E27FC236}">
                <a16:creationId xmlns:a16="http://schemas.microsoft.com/office/drawing/2014/main" id="{42DE178D-0B0D-4880-849D-80EB189D1960}"/>
              </a:ext>
            </a:extLst>
          </p:cNvPr>
          <p:cNvSpPr/>
          <p:nvPr/>
        </p:nvSpPr>
        <p:spPr>
          <a:xfrm rot="10800000" flipV="1">
            <a:off x="7492747" y="4017561"/>
            <a:ext cx="141155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2 261,9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3" name="Прямоугольник 11">
            <a:extLst>
              <a:ext uri="{FF2B5EF4-FFF2-40B4-BE49-F238E27FC236}">
                <a16:creationId xmlns:a16="http://schemas.microsoft.com/office/drawing/2014/main" id="{13C4C75F-BA78-4F8A-A37B-9A6C80F6B99C}"/>
              </a:ext>
            </a:extLst>
          </p:cNvPr>
          <p:cNvSpPr/>
          <p:nvPr/>
        </p:nvSpPr>
        <p:spPr>
          <a:xfrm rot="10800000" flipV="1">
            <a:off x="7492750" y="4589273"/>
            <a:ext cx="141154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 350,0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4" name="Прямоугольник 11">
            <a:extLst>
              <a:ext uri="{FF2B5EF4-FFF2-40B4-BE49-F238E27FC236}">
                <a16:creationId xmlns:a16="http://schemas.microsoft.com/office/drawing/2014/main" id="{03CA3627-D016-4F8B-84D5-179C698569A0}"/>
              </a:ext>
            </a:extLst>
          </p:cNvPr>
          <p:cNvSpPr/>
          <p:nvPr/>
        </p:nvSpPr>
        <p:spPr>
          <a:xfrm rot="10800000" flipV="1">
            <a:off x="7492747" y="5126820"/>
            <a:ext cx="141154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1 540,0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5" name="Прямоугольник 11">
            <a:extLst>
              <a:ext uri="{FF2B5EF4-FFF2-40B4-BE49-F238E27FC236}">
                <a16:creationId xmlns:a16="http://schemas.microsoft.com/office/drawing/2014/main" id="{8BB06453-76A6-4546-B3D9-3E27B8712DA5}"/>
              </a:ext>
            </a:extLst>
          </p:cNvPr>
          <p:cNvSpPr/>
          <p:nvPr/>
        </p:nvSpPr>
        <p:spPr>
          <a:xfrm rot="10800000" flipV="1">
            <a:off x="7503960" y="5719930"/>
            <a:ext cx="140033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1 540,2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26" name="Прямоугольник 16">
            <a:extLst>
              <a:ext uri="{FF2B5EF4-FFF2-40B4-BE49-F238E27FC236}">
                <a16:creationId xmlns:a16="http://schemas.microsoft.com/office/drawing/2014/main" id="{D141C8C0-95D3-44CA-B07C-FCB4785C39D0}"/>
              </a:ext>
            </a:extLst>
          </p:cNvPr>
          <p:cNvSpPr/>
          <p:nvPr/>
        </p:nvSpPr>
        <p:spPr>
          <a:xfrm>
            <a:off x="3225952" y="1758670"/>
            <a:ext cx="5678342" cy="42018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27" name="Прямоугольник 16">
            <a:extLst>
              <a:ext uri="{FF2B5EF4-FFF2-40B4-BE49-F238E27FC236}">
                <a16:creationId xmlns:a16="http://schemas.microsoft.com/office/drawing/2014/main" id="{DF313087-C552-42B0-A0B7-DFB8D2E01FA0}"/>
              </a:ext>
            </a:extLst>
          </p:cNvPr>
          <p:cNvSpPr/>
          <p:nvPr/>
        </p:nvSpPr>
        <p:spPr>
          <a:xfrm>
            <a:off x="3225952" y="1753857"/>
            <a:ext cx="5678342" cy="42018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Прямоугольник 3"/>
          <p:cNvSpPr/>
          <p:nvPr/>
        </p:nvSpPr>
        <p:spPr>
          <a:xfrm>
            <a:off x="3378859" y="280358"/>
            <a:ext cx="5379642" cy="1352763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          </a:t>
            </a: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       «Развитие физической культуры и </a:t>
            </a:r>
            <a:r>
              <a:rPr lang="ru-RU" b="1" spc="-1" dirty="0">
                <a:solidFill>
                  <a:schemeClr val="bg1"/>
                </a:solidFill>
                <a:latin typeface="Franklin Gothic Book"/>
              </a:rPr>
              <a:t>спорта</a:t>
            </a: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»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 </a:t>
            </a: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– 26 млн 757,4 тыс руб</a:t>
            </a: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лей</a:t>
            </a: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,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в том числе средства федерального и краевого бюджетов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3 млн 100 тыс рублей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499" name="Прямоугольник 11"/>
          <p:cNvSpPr/>
          <p:nvPr/>
        </p:nvSpPr>
        <p:spPr>
          <a:xfrm>
            <a:off x="7537141" y="2512382"/>
            <a:ext cx="1221359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14425D"/>
                </a:solidFill>
                <a:latin typeface="Franklin Gothic Book"/>
                <a:ea typeface="DejaVu Sans"/>
              </a:rPr>
              <a:t>    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02" name="Рисунок 16"/>
          <p:cNvPicPr/>
          <p:nvPr/>
        </p:nvPicPr>
        <p:blipFill>
          <a:blip r:embed="rId2"/>
          <a:stretch/>
        </p:blipFill>
        <p:spPr>
          <a:xfrm>
            <a:off x="295868" y="247213"/>
            <a:ext cx="2851200" cy="2363400"/>
          </a:xfrm>
          <a:prstGeom prst="rect">
            <a:avLst/>
          </a:prstGeom>
          <a:ln w="0">
            <a:noFill/>
          </a:ln>
        </p:spPr>
      </p:pic>
      <p:sp>
        <p:nvSpPr>
          <p:cNvPr id="6" name="Прямоугольник 14">
            <a:extLst>
              <a:ext uri="{FF2B5EF4-FFF2-40B4-BE49-F238E27FC236}">
                <a16:creationId xmlns:a16="http://schemas.microsoft.com/office/drawing/2014/main" id="{00A42525-4D81-4E18-9704-636FB6DA8AD3}"/>
              </a:ext>
            </a:extLst>
          </p:cNvPr>
          <p:cNvSpPr/>
          <p:nvPr/>
        </p:nvSpPr>
        <p:spPr>
          <a:xfrm rot="10800000" flipV="1">
            <a:off x="283260" y="2852070"/>
            <a:ext cx="6048961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spc="-1" dirty="0">
                <a:solidFill>
                  <a:srgbClr val="568D11"/>
                </a:solidFill>
                <a:latin typeface="Trebuchet MS"/>
              </a:rPr>
              <a:t>финансовое обеспечение муниципальных учреждений физической культуры и спорта</a:t>
            </a:r>
            <a:endParaRPr lang="ru-RU" sz="1200" spc="-1" dirty="0">
              <a:latin typeface="XO Oriel"/>
            </a:endParaRPr>
          </a:p>
        </p:txBody>
      </p:sp>
      <p:sp>
        <p:nvSpPr>
          <p:cNvPr id="7" name="Прямоугольник 14">
            <a:extLst>
              <a:ext uri="{FF2B5EF4-FFF2-40B4-BE49-F238E27FC236}">
                <a16:creationId xmlns:a16="http://schemas.microsoft.com/office/drawing/2014/main" id="{AAA90E50-8740-44C9-A9C2-F6E97D97B44C}"/>
              </a:ext>
            </a:extLst>
          </p:cNvPr>
          <p:cNvSpPr/>
          <p:nvPr/>
        </p:nvSpPr>
        <p:spPr>
          <a:xfrm rot="10800000" flipV="1">
            <a:off x="295864" y="3509665"/>
            <a:ext cx="6048961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проведение официальных физкультурных и спортивных мероприятий районного и краевого уровня, включенных в календарный план официальных физкультурных и спортивных мероприятий</a:t>
            </a:r>
            <a:endParaRPr lang="ru-RU" sz="1200" spc="-1" dirty="0">
              <a:latin typeface="XO Oriel"/>
            </a:endParaRPr>
          </a:p>
        </p:txBody>
      </p:sp>
      <p:sp>
        <p:nvSpPr>
          <p:cNvPr id="8" name="Прямоугольник 14">
            <a:extLst>
              <a:ext uri="{FF2B5EF4-FFF2-40B4-BE49-F238E27FC236}">
                <a16:creationId xmlns:a16="http://schemas.microsoft.com/office/drawing/2014/main" id="{0B8633A5-BB50-46E8-A571-1502366406A6}"/>
              </a:ext>
            </a:extLst>
          </p:cNvPr>
          <p:cNvSpPr/>
          <p:nvPr/>
        </p:nvSpPr>
        <p:spPr>
          <a:xfrm rot="10800000" flipV="1">
            <a:off x="295862" y="4294099"/>
            <a:ext cx="6048963" cy="1014209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мероприятия по закупке и монтажу оборудования для создания малых спортивных площадок, монтируемых на открытых или закрытых площадках, на которых возможно проводить тестирование населения в соответствии с требованиями Всероссийского физкультурно-спортивного комплекса «Готов к труду и обороне»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Стрелка вправо 17">
            <a:extLst>
              <a:ext uri="{FF2B5EF4-FFF2-40B4-BE49-F238E27FC236}">
                <a16:creationId xmlns:a16="http://schemas.microsoft.com/office/drawing/2014/main" id="{D5DA59E5-D517-47C7-A279-5D662BB9B80B}"/>
              </a:ext>
            </a:extLst>
          </p:cNvPr>
          <p:cNvSpPr/>
          <p:nvPr/>
        </p:nvSpPr>
        <p:spPr>
          <a:xfrm>
            <a:off x="6690532" y="2860986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Прямоугольник 11">
            <a:extLst>
              <a:ext uri="{FF2B5EF4-FFF2-40B4-BE49-F238E27FC236}">
                <a16:creationId xmlns:a16="http://schemas.microsoft.com/office/drawing/2014/main" id="{2F9902E7-C7D4-4F9E-A600-8D41792E3CEE}"/>
              </a:ext>
            </a:extLst>
          </p:cNvPr>
          <p:cNvSpPr/>
          <p:nvPr/>
        </p:nvSpPr>
        <p:spPr>
          <a:xfrm rot="10800000" flipV="1">
            <a:off x="7373587" y="2889929"/>
            <a:ext cx="138491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18 144,4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1" name="Стрелка вправо 17">
            <a:extLst>
              <a:ext uri="{FF2B5EF4-FFF2-40B4-BE49-F238E27FC236}">
                <a16:creationId xmlns:a16="http://schemas.microsoft.com/office/drawing/2014/main" id="{54C63DE0-DB9E-44F0-A6F7-0459F16DFF2A}"/>
              </a:ext>
            </a:extLst>
          </p:cNvPr>
          <p:cNvSpPr/>
          <p:nvPr/>
        </p:nvSpPr>
        <p:spPr>
          <a:xfrm>
            <a:off x="6690532" y="3596867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Стрелка вправо 17">
            <a:extLst>
              <a:ext uri="{FF2B5EF4-FFF2-40B4-BE49-F238E27FC236}">
                <a16:creationId xmlns:a16="http://schemas.microsoft.com/office/drawing/2014/main" id="{317B99EE-1E5B-499A-9D93-876D68A4928B}"/>
              </a:ext>
            </a:extLst>
          </p:cNvPr>
          <p:cNvSpPr/>
          <p:nvPr/>
        </p:nvSpPr>
        <p:spPr>
          <a:xfrm>
            <a:off x="6690532" y="5473262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Прямоугольник 11">
            <a:extLst>
              <a:ext uri="{FF2B5EF4-FFF2-40B4-BE49-F238E27FC236}">
                <a16:creationId xmlns:a16="http://schemas.microsoft.com/office/drawing/2014/main" id="{C70D93AB-2A64-4C86-BD2C-097AD7AFCF5A}"/>
              </a:ext>
            </a:extLst>
          </p:cNvPr>
          <p:cNvSpPr/>
          <p:nvPr/>
        </p:nvSpPr>
        <p:spPr>
          <a:xfrm rot="10800000" flipV="1">
            <a:off x="7373588" y="3635945"/>
            <a:ext cx="138491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2 000,0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9356C8F0-36BB-4566-BE00-21C94F4DAF26}"/>
              </a:ext>
            </a:extLst>
          </p:cNvPr>
          <p:cNvSpPr/>
          <p:nvPr/>
        </p:nvSpPr>
        <p:spPr>
          <a:xfrm rot="10800000" flipV="1">
            <a:off x="283260" y="5447865"/>
            <a:ext cx="6092350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предоставление мер социальной поддержки в виде компенсации расходов на оплату жилых помещений работникам муниципальных учреждений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Стрелка вправо 17">
            <a:extLst>
              <a:ext uri="{FF2B5EF4-FFF2-40B4-BE49-F238E27FC236}">
                <a16:creationId xmlns:a16="http://schemas.microsoft.com/office/drawing/2014/main" id="{D42BA59B-E341-415C-8140-67A1D52C18E6}"/>
              </a:ext>
            </a:extLst>
          </p:cNvPr>
          <p:cNvSpPr/>
          <p:nvPr/>
        </p:nvSpPr>
        <p:spPr>
          <a:xfrm>
            <a:off x="6690532" y="4510138"/>
            <a:ext cx="324744" cy="46989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" name="Прямоугольник 11">
            <a:extLst>
              <a:ext uri="{FF2B5EF4-FFF2-40B4-BE49-F238E27FC236}">
                <a16:creationId xmlns:a16="http://schemas.microsoft.com/office/drawing/2014/main" id="{F271E751-2526-47E6-9383-346FED48D7EE}"/>
              </a:ext>
            </a:extLst>
          </p:cNvPr>
          <p:cNvSpPr/>
          <p:nvPr/>
        </p:nvSpPr>
        <p:spPr>
          <a:xfrm rot="10800000" flipV="1">
            <a:off x="7373587" y="4497720"/>
            <a:ext cx="138491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4 712,8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7" name="Прямоугольник 11">
            <a:extLst>
              <a:ext uri="{FF2B5EF4-FFF2-40B4-BE49-F238E27FC236}">
                <a16:creationId xmlns:a16="http://schemas.microsoft.com/office/drawing/2014/main" id="{3381DE92-99F7-4EF2-B68F-C768A9BD2405}"/>
              </a:ext>
            </a:extLst>
          </p:cNvPr>
          <p:cNvSpPr/>
          <p:nvPr/>
        </p:nvSpPr>
        <p:spPr>
          <a:xfrm rot="10800000" flipV="1">
            <a:off x="7373587" y="5506730"/>
            <a:ext cx="138491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360,0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18" name="Прямоугольник 14">
            <a:extLst>
              <a:ext uri="{FF2B5EF4-FFF2-40B4-BE49-F238E27FC236}">
                <a16:creationId xmlns:a16="http://schemas.microsoft.com/office/drawing/2014/main" id="{CE57A3F2-C218-4A1C-9856-E30827E68609}"/>
              </a:ext>
            </a:extLst>
          </p:cNvPr>
          <p:cNvSpPr/>
          <p:nvPr/>
        </p:nvSpPr>
        <p:spPr>
          <a:xfrm rot="10800000" flipV="1">
            <a:off x="283259" y="6139966"/>
            <a:ext cx="6092352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обеспечение деятельности учреждения «Отдела физической культуры и спорта»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Стрелка вправо 17">
            <a:extLst>
              <a:ext uri="{FF2B5EF4-FFF2-40B4-BE49-F238E27FC236}">
                <a16:creationId xmlns:a16="http://schemas.microsoft.com/office/drawing/2014/main" id="{3ACEDCCA-A6B0-4B54-8355-A6E1BB62ECCF}"/>
              </a:ext>
            </a:extLst>
          </p:cNvPr>
          <p:cNvSpPr/>
          <p:nvPr/>
        </p:nvSpPr>
        <p:spPr>
          <a:xfrm>
            <a:off x="6703850" y="6066537"/>
            <a:ext cx="341498" cy="342482"/>
          </a:xfrm>
          <a:prstGeom prst="rightArrow">
            <a:avLst>
              <a:gd name="adj1" fmla="val 50000"/>
              <a:gd name="adj2" fmla="val 52214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Прямоугольник 11">
            <a:extLst>
              <a:ext uri="{FF2B5EF4-FFF2-40B4-BE49-F238E27FC236}">
                <a16:creationId xmlns:a16="http://schemas.microsoft.com/office/drawing/2014/main" id="{9FEB5DF9-D4AD-4CCA-BB19-6F951B0AB283}"/>
              </a:ext>
            </a:extLst>
          </p:cNvPr>
          <p:cNvSpPr/>
          <p:nvPr/>
        </p:nvSpPr>
        <p:spPr>
          <a:xfrm rot="10800000" flipV="1">
            <a:off x="7373587" y="6133473"/>
            <a:ext cx="138491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rgbClr val="568D11"/>
                </a:solidFill>
                <a:latin typeface="Trebuchet MS"/>
                <a:ea typeface="DejaVu Sans"/>
              </a:rPr>
              <a:t> 1 540,2</a:t>
            </a:r>
            <a:endParaRPr lang="ru-RU" sz="1200" b="0" strike="noStrike" spc="-1" dirty="0">
              <a:latin typeface="XO Orie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8AF71F-8864-4E0D-B9C4-AA813BA92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859" y="1918361"/>
            <a:ext cx="5379642" cy="377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Box 2"/>
          <p:cNvSpPr/>
          <p:nvPr/>
        </p:nvSpPr>
        <p:spPr>
          <a:xfrm>
            <a:off x="337351" y="476640"/>
            <a:ext cx="8531441" cy="584630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solidFill>
              <a:schemeClr val="accent3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УВАЖАЕМЫЕ ЖИТЕЛИ ВЫСЕЛКОВСКОГО РАЙОНА!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Перед вами издание, в котором  кратко и доступно отражены основные параметры бюджета муниципального образования Выселковский район на  2026 год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и плановый период 2027 и 2028 годов. 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   В нашем «бюджете для граждан» в понятном </a:t>
            </a:r>
            <a:r>
              <a:rPr lang="ru-RU" sz="1600" spc="-1" dirty="0">
                <a:solidFill>
                  <a:schemeClr val="bg1"/>
                </a:solidFill>
                <a:latin typeface="Trebuchet MS"/>
              </a:rPr>
              <a:t>виде для </a:t>
            </a: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широкого круга пользователей представлены основные положения проекта решения Совета муниципального образования Выселковский район «О бюджете муниципального образования Выселковский район на 2026 год и на плановый период 2027 и 2028 годов» и наглядно представлены основные направления бюджетной и налоговой политики Выселковского района.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   В предстоящем трехлетнем периоде основная часть бюджетных средств будет сконцентрирована на социальной поддержке населения: развитии образования, культуры, физической культуры и спорта, развитии общественной инфраструктуры.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При составлении проекта учтены: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marL="343080" indent="-343080" algn="just">
              <a:lnSpc>
                <a:spcPct val="100000"/>
              </a:lnSpc>
              <a:buClr>
                <a:schemeClr val="bg1"/>
              </a:buClr>
              <a:buFont typeface="Wingdings" charset="2"/>
              <a:buChar char=""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Послание Президента Российской Федерации Федеральному Собранию Российской Федерации от 29.02.2024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marL="343080" indent="-343080" algn="just">
              <a:lnSpc>
                <a:spcPct val="100000"/>
              </a:lnSpc>
              <a:buClr>
                <a:schemeClr val="bg1"/>
              </a:buClr>
              <a:buFont typeface="Wingdings" charset="2"/>
              <a:buChar char=""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Прогноз социально-экономического развития Выселковского района на 2026 год и плановый период 2027-2028 годов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marL="343080" indent="-343080" algn="just">
              <a:lnSpc>
                <a:spcPct val="100000"/>
              </a:lnSpc>
              <a:buClr>
                <a:schemeClr val="bg1"/>
              </a:buClr>
              <a:buFont typeface="Wingdings" charset="2"/>
              <a:buChar char=""/>
            </a:pPr>
            <a:r>
              <a:rPr lang="ru-RU" sz="1600" b="0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Муниципальные программы Выселковского района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endParaRPr lang="ru-RU" sz="18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Прямоугольник 2"/>
          <p:cNvSpPr/>
          <p:nvPr/>
        </p:nvSpPr>
        <p:spPr>
          <a:xfrm>
            <a:off x="3613214" y="285239"/>
            <a:ext cx="5122412" cy="129120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«Социальная поддержка граждан»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 2026 год – 51 млн 650,7 тыс рублей,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в том числе средства краевого бюджета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41 млн  579,5 тыс рублей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27" name="Прямоугольник 4"/>
          <p:cNvSpPr/>
          <p:nvPr/>
        </p:nvSpPr>
        <p:spPr>
          <a:xfrm>
            <a:off x="7688063" y="2018214"/>
            <a:ext cx="1027048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  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30" name="Рисунок 1"/>
          <p:cNvPicPr/>
          <p:nvPr/>
        </p:nvPicPr>
        <p:blipFill>
          <a:blip r:embed="rId2"/>
          <a:stretch/>
        </p:blipFill>
        <p:spPr>
          <a:xfrm>
            <a:off x="469080" y="275208"/>
            <a:ext cx="2593716" cy="1857043"/>
          </a:xfrm>
          <a:prstGeom prst="rect">
            <a:avLst/>
          </a:prstGeom>
          <a:ln w="0">
            <a:noFill/>
          </a:ln>
        </p:spPr>
      </p:pic>
      <p:sp>
        <p:nvSpPr>
          <p:cNvPr id="9" name="Прямоугольник 16">
            <a:extLst>
              <a:ext uri="{FF2B5EF4-FFF2-40B4-BE49-F238E27FC236}">
                <a16:creationId xmlns:a16="http://schemas.microsoft.com/office/drawing/2014/main" id="{697797AB-6568-4486-937F-F60E35FAFE7D}"/>
              </a:ext>
            </a:extLst>
          </p:cNvPr>
          <p:cNvSpPr/>
          <p:nvPr/>
        </p:nvSpPr>
        <p:spPr>
          <a:xfrm>
            <a:off x="3613080" y="1658654"/>
            <a:ext cx="5127250" cy="41659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10" name="Прямоугольник 14">
            <a:extLst>
              <a:ext uri="{FF2B5EF4-FFF2-40B4-BE49-F238E27FC236}">
                <a16:creationId xmlns:a16="http://schemas.microsoft.com/office/drawing/2014/main" id="{B0B80CAD-AC05-44B9-BDE6-95714D5CD392}"/>
              </a:ext>
            </a:extLst>
          </p:cNvPr>
          <p:cNvSpPr/>
          <p:nvPr/>
        </p:nvSpPr>
        <p:spPr>
          <a:xfrm rot="10800000" flipV="1">
            <a:off x="422937" y="2320311"/>
            <a:ext cx="8294935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latin typeface="Trebuchet MS" panose="020B0603020202020204" pitchFamily="34" charset="0"/>
              </a:rPr>
              <a:t>                 ОСУЩЕСТВЛЕНИЕ ГОСУДАРСТВЕННЫХ ПОЛНОМОЧИЙ КРАСНОДАРСКОГО КРАЯ</a:t>
            </a:r>
            <a:endParaRPr lang="ru-RU" sz="1400" spc="-1" dirty="0">
              <a:latin typeface="Trebuchet MS" panose="020B0603020202020204" pitchFamily="34" charset="0"/>
            </a:endParaRPr>
          </a:p>
        </p:txBody>
      </p:sp>
      <p:sp>
        <p:nvSpPr>
          <p:cNvPr id="11" name="Прямоугольник 14">
            <a:extLst>
              <a:ext uri="{FF2B5EF4-FFF2-40B4-BE49-F238E27FC236}">
                <a16:creationId xmlns:a16="http://schemas.microsoft.com/office/drawing/2014/main" id="{CE7ED106-4D12-43F5-91B5-2DA726DDAEC0}"/>
              </a:ext>
            </a:extLst>
          </p:cNvPr>
          <p:cNvSpPr/>
          <p:nvPr/>
        </p:nvSpPr>
        <p:spPr>
          <a:xfrm rot="10800000" flipV="1">
            <a:off x="437379" y="2724667"/>
            <a:ext cx="6365843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выплаты ежемесячного вознаграждения, причитающегося приемным родителям за оказание услуг по воспитанию приемных детей</a:t>
            </a:r>
          </a:p>
        </p:txBody>
      </p:sp>
      <p:sp>
        <p:nvSpPr>
          <p:cNvPr id="12" name="Прямоугольник 14">
            <a:extLst>
              <a:ext uri="{FF2B5EF4-FFF2-40B4-BE49-F238E27FC236}">
                <a16:creationId xmlns:a16="http://schemas.microsoft.com/office/drawing/2014/main" id="{903AF3FD-97E1-4C16-8097-E88A573B0093}"/>
              </a:ext>
            </a:extLst>
          </p:cNvPr>
          <p:cNvSpPr/>
          <p:nvPr/>
        </p:nvSpPr>
        <p:spPr>
          <a:xfrm rot="10800000" flipV="1">
            <a:off x="422938" y="3235791"/>
            <a:ext cx="6380284" cy="82954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выплата ежемесячных денежных средств на содержание детей-сирот и детей, оставшихся без попечения родителей, находящихся под опекой (попечительством), включая предварительную опеку(попечительство), переданных на воспитание в приемную семью</a:t>
            </a: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FAFD3A8C-0653-46A9-B0C7-77F7C67226AA}"/>
              </a:ext>
            </a:extLst>
          </p:cNvPr>
          <p:cNvSpPr/>
          <p:nvPr/>
        </p:nvSpPr>
        <p:spPr>
          <a:xfrm rot="10800000" flipV="1">
            <a:off x="428890" y="4120922"/>
            <a:ext cx="6380283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организации и осуществлению деятельности по опеке и попечительству в отношении несовершеннолетних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138A034D-6B47-4629-B2D5-274E38FA3B83}"/>
              </a:ext>
            </a:extLst>
          </p:cNvPr>
          <p:cNvSpPr/>
          <p:nvPr/>
        </p:nvSpPr>
        <p:spPr>
          <a:xfrm rot="10800000" flipV="1">
            <a:off x="437378" y="4679711"/>
            <a:ext cx="637179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организации деятельности по оздоровлению и отдыха детей</a:t>
            </a:r>
          </a:p>
        </p:txBody>
      </p:sp>
      <p:sp>
        <p:nvSpPr>
          <p:cNvPr id="17" name="Прямоугольник 11">
            <a:extLst>
              <a:ext uri="{FF2B5EF4-FFF2-40B4-BE49-F238E27FC236}">
                <a16:creationId xmlns:a16="http://schemas.microsoft.com/office/drawing/2014/main" id="{6116926E-29FC-4787-B9E4-53E428A7951D}"/>
              </a:ext>
            </a:extLst>
          </p:cNvPr>
          <p:cNvSpPr/>
          <p:nvPr/>
        </p:nvSpPr>
        <p:spPr>
          <a:xfrm rot="10800000" flipV="1">
            <a:off x="7556070" y="2798917"/>
            <a:ext cx="115054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15 636,7</a:t>
            </a:r>
          </a:p>
        </p:txBody>
      </p:sp>
      <p:sp>
        <p:nvSpPr>
          <p:cNvPr id="18" name="Прямоугольник 11">
            <a:extLst>
              <a:ext uri="{FF2B5EF4-FFF2-40B4-BE49-F238E27FC236}">
                <a16:creationId xmlns:a16="http://schemas.microsoft.com/office/drawing/2014/main" id="{AFEC7867-FD81-4DE4-856C-BE1610915261}"/>
              </a:ext>
            </a:extLst>
          </p:cNvPr>
          <p:cNvSpPr/>
          <p:nvPr/>
        </p:nvSpPr>
        <p:spPr>
          <a:xfrm rot="10800000" flipV="1">
            <a:off x="7564561" y="3503909"/>
            <a:ext cx="115055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19 729,4</a:t>
            </a:r>
          </a:p>
        </p:txBody>
      </p:sp>
      <p:sp>
        <p:nvSpPr>
          <p:cNvPr id="19" name="Прямоугольник 11">
            <a:extLst>
              <a:ext uri="{FF2B5EF4-FFF2-40B4-BE49-F238E27FC236}">
                <a16:creationId xmlns:a16="http://schemas.microsoft.com/office/drawing/2014/main" id="{C1DFA0AA-7077-450A-9475-EA46D5979C6E}"/>
              </a:ext>
            </a:extLst>
          </p:cNvPr>
          <p:cNvSpPr/>
          <p:nvPr/>
        </p:nvSpPr>
        <p:spPr>
          <a:xfrm rot="10800000" flipV="1">
            <a:off x="7564561" y="4173969"/>
            <a:ext cx="115055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5 230,5</a:t>
            </a:r>
          </a:p>
        </p:txBody>
      </p:sp>
      <p:sp>
        <p:nvSpPr>
          <p:cNvPr id="20" name="Прямоугольник 11">
            <a:extLst>
              <a:ext uri="{FF2B5EF4-FFF2-40B4-BE49-F238E27FC236}">
                <a16:creationId xmlns:a16="http://schemas.microsoft.com/office/drawing/2014/main" id="{29D21BAD-67B3-4317-9547-1D85068B323D}"/>
              </a:ext>
            </a:extLst>
          </p:cNvPr>
          <p:cNvSpPr/>
          <p:nvPr/>
        </p:nvSpPr>
        <p:spPr>
          <a:xfrm rot="10800000" flipV="1">
            <a:off x="7575141" y="4661707"/>
            <a:ext cx="115055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982</a:t>
            </a: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,9</a:t>
            </a:r>
          </a:p>
        </p:txBody>
      </p:sp>
      <p:sp>
        <p:nvSpPr>
          <p:cNvPr id="21" name="Прямоугольник 14">
            <a:extLst>
              <a:ext uri="{FF2B5EF4-FFF2-40B4-BE49-F238E27FC236}">
                <a16:creationId xmlns:a16="http://schemas.microsoft.com/office/drawing/2014/main" id="{BEE5F4BE-6D70-43DC-9C90-FB735F1549E5}"/>
              </a:ext>
            </a:extLst>
          </p:cNvPr>
          <p:cNvSpPr/>
          <p:nvPr/>
        </p:nvSpPr>
        <p:spPr>
          <a:xfrm rot="10800000" flipV="1">
            <a:off x="422935" y="5104204"/>
            <a:ext cx="8317394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latin typeface="Trebuchet MS" panose="020B0603020202020204" pitchFamily="34" charset="0"/>
              </a:rPr>
              <a:t>                 ОСУЩЕСТВЛЕНИЕ ПОЛНОМОЧИЙ  МУНИЦИПАЛЬНОГО РАЙОНА</a:t>
            </a:r>
            <a:endParaRPr lang="ru-RU" sz="1400" spc="-1" dirty="0">
              <a:latin typeface="Trebuchet MS" panose="020B0603020202020204" pitchFamily="34" charset="0"/>
            </a:endParaRPr>
          </a:p>
        </p:txBody>
      </p:sp>
      <p:sp>
        <p:nvSpPr>
          <p:cNvPr id="22" name="Прямоугольник 14">
            <a:extLst>
              <a:ext uri="{FF2B5EF4-FFF2-40B4-BE49-F238E27FC236}">
                <a16:creationId xmlns:a16="http://schemas.microsoft.com/office/drawing/2014/main" id="{8B7EB417-639D-4C63-82B0-3701B5DB655D}"/>
              </a:ext>
            </a:extLst>
          </p:cNvPr>
          <p:cNvSpPr/>
          <p:nvPr/>
        </p:nvSpPr>
        <p:spPr>
          <a:xfrm rot="10800000" flipV="1">
            <a:off x="422936" y="5582375"/>
            <a:ext cx="6380286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поддержка социально-ориентированных некоммерческих организаций и содействие развитию гражданского общества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Прямоугольник 14">
            <a:extLst>
              <a:ext uri="{FF2B5EF4-FFF2-40B4-BE49-F238E27FC236}">
                <a16:creationId xmlns:a16="http://schemas.microsoft.com/office/drawing/2014/main" id="{2CA6E28F-EE9E-4D88-A4DB-092654BEFFF5}"/>
              </a:ext>
            </a:extLst>
          </p:cNvPr>
          <p:cNvSpPr/>
          <p:nvPr/>
        </p:nvSpPr>
        <p:spPr>
          <a:xfrm rot="10800000" flipV="1">
            <a:off x="417250" y="6239921"/>
            <a:ext cx="640041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меры государственной поддержки лиц, замещавших муниципальные должности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4" name="Стрелка вправо 17">
            <a:extLst>
              <a:ext uri="{FF2B5EF4-FFF2-40B4-BE49-F238E27FC236}">
                <a16:creationId xmlns:a16="http://schemas.microsoft.com/office/drawing/2014/main" id="{4927FFFF-1F5A-4A0E-BD46-298CB3BE2E01}"/>
              </a:ext>
            </a:extLst>
          </p:cNvPr>
          <p:cNvSpPr/>
          <p:nvPr/>
        </p:nvSpPr>
        <p:spPr>
          <a:xfrm>
            <a:off x="7017274" y="2771632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" name="Стрелка вправо 17">
            <a:extLst>
              <a:ext uri="{FF2B5EF4-FFF2-40B4-BE49-F238E27FC236}">
                <a16:creationId xmlns:a16="http://schemas.microsoft.com/office/drawing/2014/main" id="{91B223BC-0262-4B1B-A25E-66D97521C9FF}"/>
              </a:ext>
            </a:extLst>
          </p:cNvPr>
          <p:cNvSpPr/>
          <p:nvPr/>
        </p:nvSpPr>
        <p:spPr>
          <a:xfrm>
            <a:off x="7017274" y="3454478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" name="Стрелка вправо 17">
            <a:extLst>
              <a:ext uri="{FF2B5EF4-FFF2-40B4-BE49-F238E27FC236}">
                <a16:creationId xmlns:a16="http://schemas.microsoft.com/office/drawing/2014/main" id="{6AB083CE-8A08-49B0-9B79-AC1EECE81AD1}"/>
              </a:ext>
            </a:extLst>
          </p:cNvPr>
          <p:cNvSpPr/>
          <p:nvPr/>
        </p:nvSpPr>
        <p:spPr>
          <a:xfrm>
            <a:off x="7017274" y="4078344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" name="Стрелка вправо 17">
            <a:extLst>
              <a:ext uri="{FF2B5EF4-FFF2-40B4-BE49-F238E27FC236}">
                <a16:creationId xmlns:a16="http://schemas.microsoft.com/office/drawing/2014/main" id="{C03691AF-D881-4C86-965F-E11FDF0BD01C}"/>
              </a:ext>
            </a:extLst>
          </p:cNvPr>
          <p:cNvSpPr/>
          <p:nvPr/>
        </p:nvSpPr>
        <p:spPr>
          <a:xfrm>
            <a:off x="7021449" y="4593315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" name="Прямоугольник 11">
            <a:extLst>
              <a:ext uri="{FF2B5EF4-FFF2-40B4-BE49-F238E27FC236}">
                <a16:creationId xmlns:a16="http://schemas.microsoft.com/office/drawing/2014/main" id="{19B6DE94-7F91-46F7-A622-F4ABA094F830}"/>
              </a:ext>
            </a:extLst>
          </p:cNvPr>
          <p:cNvSpPr/>
          <p:nvPr/>
        </p:nvSpPr>
        <p:spPr>
          <a:xfrm rot="10800000" flipV="1">
            <a:off x="7564557" y="5656051"/>
            <a:ext cx="117577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1 178</a:t>
            </a: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,0</a:t>
            </a:r>
          </a:p>
        </p:txBody>
      </p:sp>
      <p:sp>
        <p:nvSpPr>
          <p:cNvPr id="30" name="Прямоугольник 11">
            <a:extLst>
              <a:ext uri="{FF2B5EF4-FFF2-40B4-BE49-F238E27FC236}">
                <a16:creationId xmlns:a16="http://schemas.microsoft.com/office/drawing/2014/main" id="{6F29C5F6-99FA-420A-9CDC-0DDE5E7918FC}"/>
              </a:ext>
            </a:extLst>
          </p:cNvPr>
          <p:cNvSpPr/>
          <p:nvPr/>
        </p:nvSpPr>
        <p:spPr>
          <a:xfrm rot="10800000" flipV="1">
            <a:off x="7556069" y="6230066"/>
            <a:ext cx="1179557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8 893</a:t>
            </a: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,2</a:t>
            </a:r>
          </a:p>
        </p:txBody>
      </p:sp>
      <p:sp>
        <p:nvSpPr>
          <p:cNvPr id="31" name="Стрелка вправо 17">
            <a:extLst>
              <a:ext uri="{FF2B5EF4-FFF2-40B4-BE49-F238E27FC236}">
                <a16:creationId xmlns:a16="http://schemas.microsoft.com/office/drawing/2014/main" id="{3BC3A6C9-E0E5-4FB7-AB66-F54233E102A2}"/>
              </a:ext>
            </a:extLst>
          </p:cNvPr>
          <p:cNvSpPr/>
          <p:nvPr/>
        </p:nvSpPr>
        <p:spPr>
          <a:xfrm>
            <a:off x="7024494" y="6206453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" name="Стрелка вправо 17">
            <a:extLst>
              <a:ext uri="{FF2B5EF4-FFF2-40B4-BE49-F238E27FC236}">
                <a16:creationId xmlns:a16="http://schemas.microsoft.com/office/drawing/2014/main" id="{B5A06037-0509-40AB-949A-B5ECE1FE12E3}"/>
              </a:ext>
            </a:extLst>
          </p:cNvPr>
          <p:cNvSpPr/>
          <p:nvPr/>
        </p:nvSpPr>
        <p:spPr>
          <a:xfrm>
            <a:off x="7017274" y="5649667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Прямоугольник 1"/>
          <p:cNvSpPr/>
          <p:nvPr/>
        </p:nvSpPr>
        <p:spPr>
          <a:xfrm>
            <a:off x="3781200" y="277219"/>
            <a:ext cx="5127250" cy="141431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«Молодежь Выселковского района»  </a:t>
            </a:r>
          </a:p>
          <a:p>
            <a:pPr algn="ctr">
              <a:lnSpc>
                <a:spcPct val="100000"/>
              </a:lnSpc>
              <a:buNone/>
            </a:pPr>
            <a:endParaRPr lang="ru-RU" sz="1800" b="1" strike="noStrike" spc="-1" dirty="0">
              <a:solidFill>
                <a:schemeClr val="bg1"/>
              </a:solidFill>
              <a:latin typeface="Franklin Gothic Book"/>
              <a:ea typeface="DejaVu Sans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– 6 млн 700 тыс рублей</a:t>
            </a:r>
          </a:p>
          <a:p>
            <a:pPr algn="ctr">
              <a:lnSpc>
                <a:spcPct val="100000"/>
              </a:lnSpc>
              <a:buNone/>
            </a:pP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08" name="Рисунок 6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31372" y="257768"/>
            <a:ext cx="3290717" cy="2760955"/>
          </a:xfrm>
          <a:prstGeom prst="rect">
            <a:avLst/>
          </a:prstGeom>
          <a:ln w="0">
            <a:noFill/>
          </a:ln>
        </p:spPr>
      </p:pic>
      <p:sp>
        <p:nvSpPr>
          <p:cNvPr id="509" name="Прямоугольник 9"/>
          <p:cNvSpPr/>
          <p:nvPr/>
        </p:nvSpPr>
        <p:spPr>
          <a:xfrm>
            <a:off x="7643674" y="3071674"/>
            <a:ext cx="1252164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    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</a:t>
            </a:r>
            <a:r>
              <a:rPr lang="ru-RU" sz="1200" spc="-1" dirty="0">
                <a:solidFill>
                  <a:schemeClr val="bg1"/>
                </a:solidFill>
                <a:latin typeface="Calibri"/>
                <a:ea typeface="DejaVu Sans"/>
              </a:rPr>
              <a:t>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7" name="Прямоугольник 16">
            <a:extLst>
              <a:ext uri="{FF2B5EF4-FFF2-40B4-BE49-F238E27FC236}">
                <a16:creationId xmlns:a16="http://schemas.microsoft.com/office/drawing/2014/main" id="{595D0747-AE5F-42BA-83CA-F3B5D9467E15}"/>
              </a:ext>
            </a:extLst>
          </p:cNvPr>
          <p:cNvSpPr/>
          <p:nvPr/>
        </p:nvSpPr>
        <p:spPr>
          <a:xfrm>
            <a:off x="3781200" y="1974812"/>
            <a:ext cx="5127250" cy="41659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8" name="Прямоугольник 14">
            <a:extLst>
              <a:ext uri="{FF2B5EF4-FFF2-40B4-BE49-F238E27FC236}">
                <a16:creationId xmlns:a16="http://schemas.microsoft.com/office/drawing/2014/main" id="{D715D7A9-B827-4311-B5EF-C843B3FF1365}"/>
              </a:ext>
            </a:extLst>
          </p:cNvPr>
          <p:cNvSpPr/>
          <p:nvPr/>
        </p:nvSpPr>
        <p:spPr>
          <a:xfrm rot="10800000" flipV="1">
            <a:off x="295859" y="3478888"/>
            <a:ext cx="6133243" cy="706432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финансовое обеспечение муниципального казенного учреждения</a:t>
            </a:r>
          </a:p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«Молодежный центр»</a:t>
            </a:r>
          </a:p>
          <a:p>
            <a:endParaRPr lang="ru-RU" sz="1200" spc="-1" dirty="0">
              <a:latin typeface="XO Oriel"/>
            </a:endParaRPr>
          </a:p>
        </p:txBody>
      </p:sp>
      <p:sp>
        <p:nvSpPr>
          <p:cNvPr id="9" name="Прямоугольник 11">
            <a:extLst>
              <a:ext uri="{FF2B5EF4-FFF2-40B4-BE49-F238E27FC236}">
                <a16:creationId xmlns:a16="http://schemas.microsoft.com/office/drawing/2014/main" id="{99A54E5C-A52D-4D18-8E80-2951F5912C02}"/>
              </a:ext>
            </a:extLst>
          </p:cNvPr>
          <p:cNvSpPr/>
          <p:nvPr/>
        </p:nvSpPr>
        <p:spPr>
          <a:xfrm rot="10800000" flipV="1">
            <a:off x="7519386" y="3678942"/>
            <a:ext cx="1389064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5 000,0</a:t>
            </a:r>
          </a:p>
        </p:txBody>
      </p:sp>
      <p:sp>
        <p:nvSpPr>
          <p:cNvPr id="10" name="Стрелка вправо 17">
            <a:extLst>
              <a:ext uri="{FF2B5EF4-FFF2-40B4-BE49-F238E27FC236}">
                <a16:creationId xmlns:a16="http://schemas.microsoft.com/office/drawing/2014/main" id="{90203F1C-0FB2-486A-A498-5AED421A791D}"/>
              </a:ext>
            </a:extLst>
          </p:cNvPr>
          <p:cNvSpPr/>
          <p:nvPr/>
        </p:nvSpPr>
        <p:spPr>
          <a:xfrm>
            <a:off x="6809172" y="3694331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Прямоугольник 14">
            <a:extLst>
              <a:ext uri="{FF2B5EF4-FFF2-40B4-BE49-F238E27FC236}">
                <a16:creationId xmlns:a16="http://schemas.microsoft.com/office/drawing/2014/main" id="{B87E28AE-A23D-494F-BE49-EB74F15B9579}"/>
              </a:ext>
            </a:extLst>
          </p:cNvPr>
          <p:cNvSpPr/>
          <p:nvPr/>
        </p:nvSpPr>
        <p:spPr>
          <a:xfrm rot="10800000" flipV="1">
            <a:off x="290459" y="4659357"/>
            <a:ext cx="6133241" cy="135276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проведение мероприятий районного и краевого уровня среди молодежи в целях формирование здорового образа жизни у молодежи и создание условий  для ее физического развития; создание условий для духовно-нравственного, интеллектуального и творческого развития молодых граждан и реализация их способностей</a:t>
            </a:r>
          </a:p>
          <a:p>
            <a:endParaRPr lang="ru-RU" sz="1200" spc="-1" dirty="0">
              <a:latin typeface="XO Oriel"/>
            </a:endParaRPr>
          </a:p>
        </p:txBody>
      </p:sp>
      <p:sp>
        <p:nvSpPr>
          <p:cNvPr id="12" name="Стрелка вправо 17">
            <a:extLst>
              <a:ext uri="{FF2B5EF4-FFF2-40B4-BE49-F238E27FC236}">
                <a16:creationId xmlns:a16="http://schemas.microsoft.com/office/drawing/2014/main" id="{CF89046E-85CD-4E43-AAD9-AFDEAC02CD8B}"/>
              </a:ext>
            </a:extLst>
          </p:cNvPr>
          <p:cNvSpPr/>
          <p:nvPr/>
        </p:nvSpPr>
        <p:spPr>
          <a:xfrm>
            <a:off x="6802866" y="5013678"/>
            <a:ext cx="324743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Прямоугольник 11">
            <a:extLst>
              <a:ext uri="{FF2B5EF4-FFF2-40B4-BE49-F238E27FC236}">
                <a16:creationId xmlns:a16="http://schemas.microsoft.com/office/drawing/2014/main" id="{CC430F33-D595-45D4-A758-D7EB0B1F33C7}"/>
              </a:ext>
            </a:extLst>
          </p:cNvPr>
          <p:cNvSpPr/>
          <p:nvPr/>
        </p:nvSpPr>
        <p:spPr>
          <a:xfrm rot="10800000" flipV="1">
            <a:off x="7506775" y="5029416"/>
            <a:ext cx="1389064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1 700,0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Прямоугольник 2"/>
          <p:cNvSpPr/>
          <p:nvPr/>
        </p:nvSpPr>
        <p:spPr>
          <a:xfrm>
            <a:off x="3205435" y="337351"/>
            <a:ext cx="5592331" cy="1506651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«Дети Кубани» </a:t>
            </a:r>
          </a:p>
          <a:p>
            <a:pPr algn="ctr">
              <a:lnSpc>
                <a:spcPct val="100000"/>
              </a:lnSpc>
              <a:buNone/>
            </a:pPr>
            <a:endParaRPr lang="ru-RU" sz="1400" b="1" strike="noStrike" spc="-1" dirty="0">
              <a:solidFill>
                <a:schemeClr val="bg1"/>
              </a:solidFill>
              <a:latin typeface="Franklin Gothic Book"/>
              <a:ea typeface="DejaVu Sans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– 53 млн 498,9 тыс рублей, в том числе средства федерального и краевого бюджетов – 46 млн 198,9 тыс рублей</a:t>
            </a:r>
          </a:p>
          <a:p>
            <a:pPr algn="ctr">
              <a:lnSpc>
                <a:spcPct val="100000"/>
              </a:lnSpc>
              <a:buNone/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21" name="Прямоугольник 5"/>
          <p:cNvSpPr/>
          <p:nvPr/>
        </p:nvSpPr>
        <p:spPr>
          <a:xfrm>
            <a:off x="7652546" y="2612801"/>
            <a:ext cx="1145224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      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23" name="Picture 2" descr="Выплаты на детей в возрасте от 3 до 7 лет в 2020 году - БУХ.1С, сайт в  помощь бухгалтеру"/>
          <p:cNvPicPr/>
          <p:nvPr/>
        </p:nvPicPr>
        <p:blipFill>
          <a:blip r:embed="rId2"/>
          <a:stretch/>
        </p:blipFill>
        <p:spPr>
          <a:xfrm>
            <a:off x="452761" y="337351"/>
            <a:ext cx="2467991" cy="2244209"/>
          </a:xfrm>
          <a:prstGeom prst="rect">
            <a:avLst/>
          </a:prstGeom>
          <a:ln w="0">
            <a:noFill/>
          </a:ln>
        </p:spPr>
      </p:pic>
      <p:sp>
        <p:nvSpPr>
          <p:cNvPr id="9" name="Прямоугольник 16">
            <a:extLst>
              <a:ext uri="{FF2B5EF4-FFF2-40B4-BE49-F238E27FC236}">
                <a16:creationId xmlns:a16="http://schemas.microsoft.com/office/drawing/2014/main" id="{2DD4A636-7525-4F11-9559-8008A30CFE21}"/>
              </a:ext>
            </a:extLst>
          </p:cNvPr>
          <p:cNvSpPr/>
          <p:nvPr/>
        </p:nvSpPr>
        <p:spPr>
          <a:xfrm>
            <a:off x="3205440" y="2083917"/>
            <a:ext cx="5592330" cy="41659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10" name="Прямоугольник 14">
            <a:extLst>
              <a:ext uri="{FF2B5EF4-FFF2-40B4-BE49-F238E27FC236}">
                <a16:creationId xmlns:a16="http://schemas.microsoft.com/office/drawing/2014/main" id="{5352E661-71BA-4BC1-B8AB-718D7CA691E0}"/>
              </a:ext>
            </a:extLst>
          </p:cNvPr>
          <p:cNvSpPr/>
          <p:nvPr/>
        </p:nvSpPr>
        <p:spPr>
          <a:xfrm rot="10800000" flipV="1">
            <a:off x="435005" y="2969873"/>
            <a:ext cx="6294268" cy="82954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обеспечение жилыми помещениями детей-сирот и детей, оставшихся без попечения родителей, лиц из числа детей-сирот и детей, оставшихся без попечения родителей, по договорам найма специализированных жилых помещений за счет средств федерального, краевого бюджетов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ямоугольник 14">
            <a:extLst>
              <a:ext uri="{FF2B5EF4-FFF2-40B4-BE49-F238E27FC236}">
                <a16:creationId xmlns:a16="http://schemas.microsoft.com/office/drawing/2014/main" id="{E719C088-6073-49E8-A1A5-9B7AD248DB3D}"/>
              </a:ext>
            </a:extLst>
          </p:cNvPr>
          <p:cNvSpPr/>
          <p:nvPr/>
        </p:nvSpPr>
        <p:spPr>
          <a:xfrm rot="10800000" flipV="1">
            <a:off x="429970" y="3980011"/>
            <a:ext cx="6300387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обеспечение отдыха, оздоровления и занятости детей и подростков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Прямоугольник 14">
            <a:extLst>
              <a:ext uri="{FF2B5EF4-FFF2-40B4-BE49-F238E27FC236}">
                <a16:creationId xmlns:a16="http://schemas.microsoft.com/office/drawing/2014/main" id="{2F85BAD5-B0DC-4253-8FB3-2C76FE77129A}"/>
              </a:ext>
            </a:extLst>
          </p:cNvPr>
          <p:cNvSpPr/>
          <p:nvPr/>
        </p:nvSpPr>
        <p:spPr>
          <a:xfrm rot="10800000" flipV="1">
            <a:off x="452759" y="4511247"/>
            <a:ext cx="6300385" cy="737210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организация и проведение социально-значимых мероприятий,</a:t>
            </a:r>
            <a:r>
              <a:rPr lang="ru-RU" dirty="0"/>
              <a:t> 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направленных на поддержку семей и детей, укрепление семейных ценностей и традиций, выплата единовременных премий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68B598C5-9471-43CC-B437-607ABF0587A0}"/>
              </a:ext>
            </a:extLst>
          </p:cNvPr>
          <p:cNvSpPr/>
          <p:nvPr/>
        </p:nvSpPr>
        <p:spPr>
          <a:xfrm rot="10800000" flipV="1">
            <a:off x="429973" y="5424983"/>
            <a:ext cx="6299301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содействие в преодолении трудной жизненной ситуации и осуществление контроля за использованием детьми сиротами и детьми, оставшимся без попечения родителей предоставленных им жилых помещений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Стрелка вправо 17">
            <a:extLst>
              <a:ext uri="{FF2B5EF4-FFF2-40B4-BE49-F238E27FC236}">
                <a16:creationId xmlns:a16="http://schemas.microsoft.com/office/drawing/2014/main" id="{0C0880DA-6771-4537-A941-DADFC68B2613}"/>
              </a:ext>
            </a:extLst>
          </p:cNvPr>
          <p:cNvSpPr/>
          <p:nvPr/>
        </p:nvSpPr>
        <p:spPr>
          <a:xfrm>
            <a:off x="7029080" y="3200403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" name="Стрелка вправо 17">
            <a:extLst>
              <a:ext uri="{FF2B5EF4-FFF2-40B4-BE49-F238E27FC236}">
                <a16:creationId xmlns:a16="http://schemas.microsoft.com/office/drawing/2014/main" id="{8C2D3DF7-9C37-4D8B-86AF-04236B65C385}"/>
              </a:ext>
            </a:extLst>
          </p:cNvPr>
          <p:cNvSpPr/>
          <p:nvPr/>
        </p:nvSpPr>
        <p:spPr>
          <a:xfrm>
            <a:off x="7029080" y="3974657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Стрелка вправо 17">
            <a:extLst>
              <a:ext uri="{FF2B5EF4-FFF2-40B4-BE49-F238E27FC236}">
                <a16:creationId xmlns:a16="http://schemas.microsoft.com/office/drawing/2014/main" id="{6559DD6E-084A-458A-9E79-F7CE400B75B4}"/>
              </a:ext>
            </a:extLst>
          </p:cNvPr>
          <p:cNvSpPr/>
          <p:nvPr/>
        </p:nvSpPr>
        <p:spPr>
          <a:xfrm>
            <a:off x="7032588" y="4671136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" name="Стрелка вправо 17">
            <a:extLst>
              <a:ext uri="{FF2B5EF4-FFF2-40B4-BE49-F238E27FC236}">
                <a16:creationId xmlns:a16="http://schemas.microsoft.com/office/drawing/2014/main" id="{EAD5D952-5920-4E61-AD85-38DEB88BD147}"/>
              </a:ext>
            </a:extLst>
          </p:cNvPr>
          <p:cNvSpPr/>
          <p:nvPr/>
        </p:nvSpPr>
        <p:spPr>
          <a:xfrm>
            <a:off x="7029080" y="5621154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Прямоугольник 11">
            <a:extLst>
              <a:ext uri="{FF2B5EF4-FFF2-40B4-BE49-F238E27FC236}">
                <a16:creationId xmlns:a16="http://schemas.microsoft.com/office/drawing/2014/main" id="{2C35C3FD-347A-4F5F-9690-41A30788D391}"/>
              </a:ext>
            </a:extLst>
          </p:cNvPr>
          <p:cNvSpPr/>
          <p:nvPr/>
        </p:nvSpPr>
        <p:spPr>
          <a:xfrm rot="10800000" flipV="1">
            <a:off x="7652546" y="3233871"/>
            <a:ext cx="114522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41 387,1</a:t>
            </a:r>
          </a:p>
        </p:txBody>
      </p:sp>
      <p:sp>
        <p:nvSpPr>
          <p:cNvPr id="20" name="Прямоугольник 11">
            <a:extLst>
              <a:ext uri="{FF2B5EF4-FFF2-40B4-BE49-F238E27FC236}">
                <a16:creationId xmlns:a16="http://schemas.microsoft.com/office/drawing/2014/main" id="{580036D8-FBED-47BD-A6A3-CEC6B6688B8E}"/>
              </a:ext>
            </a:extLst>
          </p:cNvPr>
          <p:cNvSpPr/>
          <p:nvPr/>
        </p:nvSpPr>
        <p:spPr>
          <a:xfrm rot="10800000" flipV="1">
            <a:off x="7652546" y="3992763"/>
            <a:ext cx="114522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8 013,4</a:t>
            </a:r>
          </a:p>
        </p:txBody>
      </p:sp>
      <p:sp>
        <p:nvSpPr>
          <p:cNvPr id="21" name="Прямоугольник 11">
            <a:extLst>
              <a:ext uri="{FF2B5EF4-FFF2-40B4-BE49-F238E27FC236}">
                <a16:creationId xmlns:a16="http://schemas.microsoft.com/office/drawing/2014/main" id="{BFAEC673-376C-437D-BE24-7D0BBA24DF4A}"/>
              </a:ext>
            </a:extLst>
          </p:cNvPr>
          <p:cNvSpPr/>
          <p:nvPr/>
        </p:nvSpPr>
        <p:spPr>
          <a:xfrm rot="10800000" flipV="1">
            <a:off x="7652548" y="4738072"/>
            <a:ext cx="1145222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2</a:t>
            </a: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780,0</a:t>
            </a:r>
          </a:p>
        </p:txBody>
      </p:sp>
      <p:sp>
        <p:nvSpPr>
          <p:cNvPr id="22" name="Прямоугольник 11">
            <a:extLst>
              <a:ext uri="{FF2B5EF4-FFF2-40B4-BE49-F238E27FC236}">
                <a16:creationId xmlns:a16="http://schemas.microsoft.com/office/drawing/2014/main" id="{8A47979F-3283-4B48-879C-4E86FE94DD41}"/>
              </a:ext>
            </a:extLst>
          </p:cNvPr>
          <p:cNvSpPr/>
          <p:nvPr/>
        </p:nvSpPr>
        <p:spPr>
          <a:xfrm rot="10800000" flipV="1">
            <a:off x="7652543" y="5621154"/>
            <a:ext cx="114522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1 318,4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Прямоугольник 3"/>
          <p:cNvSpPr/>
          <p:nvPr/>
        </p:nvSpPr>
        <p:spPr>
          <a:xfrm>
            <a:off x="3708000" y="395947"/>
            <a:ext cx="5036566" cy="1352763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«Обеспечение безопасности населения»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– 18 млн 799,4 тыс рублей</a:t>
            </a:r>
          </a:p>
          <a:p>
            <a:pPr algn="ctr">
              <a:lnSpc>
                <a:spcPct val="100000"/>
              </a:lnSpc>
              <a:buNone/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13" name="Прямоугольник 5"/>
          <p:cNvSpPr/>
          <p:nvPr/>
        </p:nvSpPr>
        <p:spPr>
          <a:xfrm>
            <a:off x="7590408" y="2650680"/>
            <a:ext cx="1084511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14425D"/>
                </a:solidFill>
                <a:latin typeface="Franklin Gothic Book"/>
                <a:ea typeface="DejaVu Sans"/>
              </a:rPr>
              <a:t>   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</a:t>
            </a:r>
            <a:r>
              <a:rPr lang="ru-RU" sz="1200" spc="-1" dirty="0">
                <a:solidFill>
                  <a:schemeClr val="bg1"/>
                </a:solidFill>
                <a:latin typeface="Calibri"/>
                <a:ea typeface="DejaVu Sans"/>
              </a:rPr>
              <a:t> </a:t>
            </a: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16" name="Picture 2"/>
          <p:cNvPicPr/>
          <p:nvPr/>
        </p:nvPicPr>
        <p:blipFill>
          <a:blip r:embed="rId2"/>
          <a:stretch/>
        </p:blipFill>
        <p:spPr>
          <a:xfrm>
            <a:off x="531740" y="381740"/>
            <a:ext cx="2690853" cy="2241580"/>
          </a:xfrm>
          <a:prstGeom prst="rect">
            <a:avLst/>
          </a:prstGeom>
          <a:ln w="0">
            <a:noFill/>
          </a:ln>
        </p:spPr>
      </p:pic>
      <p:sp>
        <p:nvSpPr>
          <p:cNvPr id="9" name="Прямоугольник 16">
            <a:extLst>
              <a:ext uri="{FF2B5EF4-FFF2-40B4-BE49-F238E27FC236}">
                <a16:creationId xmlns:a16="http://schemas.microsoft.com/office/drawing/2014/main" id="{ACD964C1-9E09-4C4D-A385-ED31846076B8}"/>
              </a:ext>
            </a:extLst>
          </p:cNvPr>
          <p:cNvSpPr/>
          <p:nvPr/>
        </p:nvSpPr>
        <p:spPr>
          <a:xfrm>
            <a:off x="3708000" y="1984895"/>
            <a:ext cx="5036566" cy="41659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6" name="Прямоугольник 14">
            <a:extLst>
              <a:ext uri="{FF2B5EF4-FFF2-40B4-BE49-F238E27FC236}">
                <a16:creationId xmlns:a16="http://schemas.microsoft.com/office/drawing/2014/main" id="{AAB939C6-DF75-483A-A884-5264041A3843}"/>
              </a:ext>
            </a:extLst>
          </p:cNvPr>
          <p:cNvSpPr/>
          <p:nvPr/>
        </p:nvSpPr>
        <p:spPr>
          <a:xfrm rot="10800000" flipV="1">
            <a:off x="407385" y="3168726"/>
            <a:ext cx="6345805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финансовое обеспечение муниципального казенного учреждения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«Служба спасения» муниципального образования Выселковский район </a:t>
            </a:r>
            <a:endParaRPr lang="ru-RU" sz="1200" spc="-1" dirty="0">
              <a:latin typeface="XO Oriel"/>
            </a:endParaRPr>
          </a:p>
        </p:txBody>
      </p:sp>
      <p:sp>
        <p:nvSpPr>
          <p:cNvPr id="7" name="Прямоугольник 11">
            <a:extLst>
              <a:ext uri="{FF2B5EF4-FFF2-40B4-BE49-F238E27FC236}">
                <a16:creationId xmlns:a16="http://schemas.microsoft.com/office/drawing/2014/main" id="{6514D667-3360-4AE4-B0AB-428FAD63ABE1}"/>
              </a:ext>
            </a:extLst>
          </p:cNvPr>
          <p:cNvSpPr/>
          <p:nvPr/>
        </p:nvSpPr>
        <p:spPr>
          <a:xfrm rot="10800000" flipV="1">
            <a:off x="7662862" y="3173861"/>
            <a:ext cx="108170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17 574,4</a:t>
            </a:r>
          </a:p>
        </p:txBody>
      </p:sp>
      <p:sp>
        <p:nvSpPr>
          <p:cNvPr id="8" name="Прямоугольник 11">
            <a:extLst>
              <a:ext uri="{FF2B5EF4-FFF2-40B4-BE49-F238E27FC236}">
                <a16:creationId xmlns:a16="http://schemas.microsoft.com/office/drawing/2014/main" id="{2B905F4C-4DA2-409D-8636-3AB6438C5C0B}"/>
              </a:ext>
            </a:extLst>
          </p:cNvPr>
          <p:cNvSpPr/>
          <p:nvPr/>
        </p:nvSpPr>
        <p:spPr>
          <a:xfrm rot="10800000" flipV="1">
            <a:off x="7662862" y="4065589"/>
            <a:ext cx="108170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528,0</a:t>
            </a:r>
          </a:p>
        </p:txBody>
      </p:sp>
      <p:sp>
        <p:nvSpPr>
          <p:cNvPr id="10" name="Прямоугольник 11">
            <a:extLst>
              <a:ext uri="{FF2B5EF4-FFF2-40B4-BE49-F238E27FC236}">
                <a16:creationId xmlns:a16="http://schemas.microsoft.com/office/drawing/2014/main" id="{47A5401A-D330-4BBE-9407-417995C92817}"/>
              </a:ext>
            </a:extLst>
          </p:cNvPr>
          <p:cNvSpPr/>
          <p:nvPr/>
        </p:nvSpPr>
        <p:spPr>
          <a:xfrm rot="10800000" flipV="1">
            <a:off x="7683571" y="4649226"/>
            <a:ext cx="108170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500,0</a:t>
            </a:r>
          </a:p>
        </p:txBody>
      </p:sp>
      <p:sp>
        <p:nvSpPr>
          <p:cNvPr id="11" name="Прямоугольник 11">
            <a:extLst>
              <a:ext uri="{FF2B5EF4-FFF2-40B4-BE49-F238E27FC236}">
                <a16:creationId xmlns:a16="http://schemas.microsoft.com/office/drawing/2014/main" id="{9B53A192-1331-4C0E-80CB-3B3AB8A30EC4}"/>
              </a:ext>
            </a:extLst>
          </p:cNvPr>
          <p:cNvSpPr/>
          <p:nvPr/>
        </p:nvSpPr>
        <p:spPr>
          <a:xfrm rot="10800000" flipV="1">
            <a:off x="7683571" y="5232863"/>
            <a:ext cx="106099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172,0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F1D3BA-5F7F-4095-923A-C574BB1B8296}"/>
              </a:ext>
            </a:extLst>
          </p:cNvPr>
          <p:cNvSpPr/>
          <p:nvPr/>
        </p:nvSpPr>
        <p:spPr>
          <a:xfrm rot="10800000" flipV="1">
            <a:off x="7683571" y="5816500"/>
            <a:ext cx="108170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25,0</a:t>
            </a: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73F02BC5-1C52-4CFF-BE30-6A93F412EE68}"/>
              </a:ext>
            </a:extLst>
          </p:cNvPr>
          <p:cNvSpPr/>
          <p:nvPr/>
        </p:nvSpPr>
        <p:spPr>
          <a:xfrm rot="10800000" flipV="1">
            <a:off x="399433" y="3828060"/>
            <a:ext cx="6345804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приобретение и хранение запаса материально-технических ресурсов для ликвидации чрезвычайных ситуаций, другие мероприятия по предупреждению и ликвидации  чрезвычайных ситуаций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82232A03-7F07-49EB-8F12-BFF5DB1B90CE}"/>
              </a:ext>
            </a:extLst>
          </p:cNvPr>
          <p:cNvSpPr/>
          <p:nvPr/>
        </p:nvSpPr>
        <p:spPr>
          <a:xfrm rot="10800000" flipV="1">
            <a:off x="407389" y="4649226"/>
            <a:ext cx="634580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мероприятия по развитию аппаратно-программного комплекса «Безопасный город»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878F52E-3A72-4300-9EEC-A0696C9612D7}"/>
              </a:ext>
            </a:extLst>
          </p:cNvPr>
          <p:cNvSpPr/>
          <p:nvPr/>
        </p:nvSpPr>
        <p:spPr>
          <a:xfrm rot="10800000" flipV="1">
            <a:off x="407388" y="5277349"/>
            <a:ext cx="633784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мероприятия по профилактике терроризма в Выселковском районе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Прямоугольник 14">
            <a:extLst>
              <a:ext uri="{FF2B5EF4-FFF2-40B4-BE49-F238E27FC236}">
                <a16:creationId xmlns:a16="http://schemas.microsoft.com/office/drawing/2014/main" id="{D0AF6DD7-1630-4BEC-A8E2-DC1F0112F0C4}"/>
              </a:ext>
            </a:extLst>
          </p:cNvPr>
          <p:cNvSpPr/>
          <p:nvPr/>
        </p:nvSpPr>
        <p:spPr>
          <a:xfrm rot="10800000" flipV="1">
            <a:off x="407387" y="5769608"/>
            <a:ext cx="6345803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оптимизация системы укрепления правопорядка, профилактики правонарушений, усиления борьбы с преступностью и противодействия коррупции в муниципальном образовании Выселковский район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Стрелка вправо 17">
            <a:extLst>
              <a:ext uri="{FF2B5EF4-FFF2-40B4-BE49-F238E27FC236}">
                <a16:creationId xmlns:a16="http://schemas.microsoft.com/office/drawing/2014/main" id="{04FC3BC8-7F68-4475-BE70-AA4AA4DAB871}"/>
              </a:ext>
            </a:extLst>
          </p:cNvPr>
          <p:cNvSpPr/>
          <p:nvPr/>
        </p:nvSpPr>
        <p:spPr>
          <a:xfrm>
            <a:off x="7079828" y="3251508"/>
            <a:ext cx="320191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" name="Стрелка вправо 17">
            <a:extLst>
              <a:ext uri="{FF2B5EF4-FFF2-40B4-BE49-F238E27FC236}">
                <a16:creationId xmlns:a16="http://schemas.microsoft.com/office/drawing/2014/main" id="{DE43A26D-5CC8-4288-8BE7-5FF657A62431}"/>
              </a:ext>
            </a:extLst>
          </p:cNvPr>
          <p:cNvSpPr/>
          <p:nvPr/>
        </p:nvSpPr>
        <p:spPr>
          <a:xfrm>
            <a:off x="7079828" y="3995755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Стрелка вправо 17">
            <a:extLst>
              <a:ext uri="{FF2B5EF4-FFF2-40B4-BE49-F238E27FC236}">
                <a16:creationId xmlns:a16="http://schemas.microsoft.com/office/drawing/2014/main" id="{3F5567D4-E07A-4801-B35B-F2DF0D6148DC}"/>
              </a:ext>
            </a:extLst>
          </p:cNvPr>
          <p:cNvSpPr/>
          <p:nvPr/>
        </p:nvSpPr>
        <p:spPr>
          <a:xfrm>
            <a:off x="7079828" y="4600281"/>
            <a:ext cx="324743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Стрелка вправо 17">
            <a:extLst>
              <a:ext uri="{FF2B5EF4-FFF2-40B4-BE49-F238E27FC236}">
                <a16:creationId xmlns:a16="http://schemas.microsoft.com/office/drawing/2014/main" id="{645E7356-3B11-4E26-9C44-DA8A2857A8CC}"/>
              </a:ext>
            </a:extLst>
          </p:cNvPr>
          <p:cNvSpPr/>
          <p:nvPr/>
        </p:nvSpPr>
        <p:spPr>
          <a:xfrm>
            <a:off x="7079828" y="5225476"/>
            <a:ext cx="324743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" name="Стрелка вправо 17">
            <a:extLst>
              <a:ext uri="{FF2B5EF4-FFF2-40B4-BE49-F238E27FC236}">
                <a16:creationId xmlns:a16="http://schemas.microsoft.com/office/drawing/2014/main" id="{B99A7279-DABD-4D83-B832-470619D4EF9B}"/>
              </a:ext>
            </a:extLst>
          </p:cNvPr>
          <p:cNvSpPr/>
          <p:nvPr/>
        </p:nvSpPr>
        <p:spPr>
          <a:xfrm>
            <a:off x="7079828" y="5749564"/>
            <a:ext cx="324743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TextBox 3"/>
          <p:cNvSpPr/>
          <p:nvPr/>
        </p:nvSpPr>
        <p:spPr>
          <a:xfrm>
            <a:off x="7563775" y="2207018"/>
            <a:ext cx="1155600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</a:t>
            </a:r>
            <a:r>
              <a:rPr lang="ru-RU" sz="1200" spc="-1" dirty="0">
                <a:solidFill>
                  <a:schemeClr val="bg1"/>
                </a:solidFill>
                <a:latin typeface="Calibri"/>
                <a:ea typeface="DejaVu Sans"/>
              </a:rPr>
              <a:t> </a:t>
            </a:r>
            <a:r>
              <a:rPr lang="ru-RU" sz="120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рублей</a:t>
            </a:r>
            <a:endParaRPr lang="ru-RU" sz="120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34" name="Прямоугольник 8"/>
          <p:cNvSpPr/>
          <p:nvPr/>
        </p:nvSpPr>
        <p:spPr>
          <a:xfrm>
            <a:off x="3675349" y="203975"/>
            <a:ext cx="5215565" cy="17220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«Развитие  муниципального образования Выселковский район в сфере строительства, архитектуры, дорожного хозяйства и  жилищно-коммунального хозяйства»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 - 5 млн 847,6 тыс рублей,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в том числе средства краевого бюджета 982,6 тыс рублей</a:t>
            </a:r>
          </a:p>
          <a:p>
            <a:pPr algn="ctr">
              <a:lnSpc>
                <a:spcPct val="100000"/>
              </a:lnSpc>
              <a:buNone/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37" name="Picture 5"/>
          <p:cNvPicPr/>
          <p:nvPr/>
        </p:nvPicPr>
        <p:blipFill>
          <a:blip r:embed="rId2"/>
          <a:stretch/>
        </p:blipFill>
        <p:spPr>
          <a:xfrm>
            <a:off x="253081" y="217878"/>
            <a:ext cx="2907369" cy="1767018"/>
          </a:xfrm>
          <a:prstGeom prst="rect">
            <a:avLst/>
          </a:prstGeom>
          <a:ln w="0">
            <a:noFill/>
          </a:ln>
        </p:spPr>
      </p:pic>
      <p:sp>
        <p:nvSpPr>
          <p:cNvPr id="7" name="Прямоугольник 14">
            <a:extLst>
              <a:ext uri="{FF2B5EF4-FFF2-40B4-BE49-F238E27FC236}">
                <a16:creationId xmlns:a16="http://schemas.microsoft.com/office/drawing/2014/main" id="{4B0FC40F-F6D5-46B2-AE1A-161BDB333E88}"/>
              </a:ext>
            </a:extLst>
          </p:cNvPr>
          <p:cNvSpPr/>
          <p:nvPr/>
        </p:nvSpPr>
        <p:spPr>
          <a:xfrm rot="10800000" flipV="1">
            <a:off x="230819" y="2562848"/>
            <a:ext cx="6360102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подпрограмма «Развитие общественной инфраструктуры муниципального значения» (расходы на содержание и обслуживание муниципального жилищного комплекса)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Стрелка вправо 17">
            <a:extLst>
              <a:ext uri="{FF2B5EF4-FFF2-40B4-BE49-F238E27FC236}">
                <a16:creationId xmlns:a16="http://schemas.microsoft.com/office/drawing/2014/main" id="{C7BE03D6-9A40-4CAB-814D-D878580110A1}"/>
              </a:ext>
            </a:extLst>
          </p:cNvPr>
          <p:cNvSpPr/>
          <p:nvPr/>
        </p:nvSpPr>
        <p:spPr>
          <a:xfrm>
            <a:off x="7025443" y="2531581"/>
            <a:ext cx="284086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" name="Прямоугольник 11">
            <a:extLst>
              <a:ext uri="{FF2B5EF4-FFF2-40B4-BE49-F238E27FC236}">
                <a16:creationId xmlns:a16="http://schemas.microsoft.com/office/drawing/2014/main" id="{0EA2E059-BB26-43A0-9207-B4FF78579227}"/>
              </a:ext>
            </a:extLst>
          </p:cNvPr>
          <p:cNvSpPr/>
          <p:nvPr/>
        </p:nvSpPr>
        <p:spPr>
          <a:xfrm rot="10800000" flipV="1">
            <a:off x="7744052" y="2612627"/>
            <a:ext cx="1146866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3 000,0</a:t>
            </a:r>
          </a:p>
        </p:txBody>
      </p:sp>
      <p:sp>
        <p:nvSpPr>
          <p:cNvPr id="10" name="Прямоугольник 14">
            <a:extLst>
              <a:ext uri="{FF2B5EF4-FFF2-40B4-BE49-F238E27FC236}">
                <a16:creationId xmlns:a16="http://schemas.microsoft.com/office/drawing/2014/main" id="{29F0B904-49BE-4053-8DDD-7B052E999AF4}"/>
              </a:ext>
            </a:extLst>
          </p:cNvPr>
          <p:cNvSpPr/>
          <p:nvPr/>
        </p:nvSpPr>
        <p:spPr>
          <a:xfrm rot="10800000" flipV="1">
            <a:off x="253076" y="3161509"/>
            <a:ext cx="6337845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подпрограмма «Содержание автомобильных дорог местного значения в муниципальном образовании Выселковский район» 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(обслуживание и ремонт дорог муниципального значения)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ямоугольник 14">
            <a:extLst>
              <a:ext uri="{FF2B5EF4-FFF2-40B4-BE49-F238E27FC236}">
                <a16:creationId xmlns:a16="http://schemas.microsoft.com/office/drawing/2014/main" id="{15EE281D-8DA2-4F49-A645-91EE0D8972A7}"/>
              </a:ext>
            </a:extLst>
          </p:cNvPr>
          <p:cNvSpPr/>
          <p:nvPr/>
        </p:nvSpPr>
        <p:spPr>
          <a:xfrm rot="10800000" flipV="1">
            <a:off x="253075" y="3921234"/>
            <a:ext cx="6337847" cy="64487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подпрограмма «Обращение с твердыми бытовыми отходами на территории муниципального образования Выселковский район»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(организация мероприятий по сбору и вывоза мусора на территории района)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Прямоугольник 14">
            <a:extLst>
              <a:ext uri="{FF2B5EF4-FFF2-40B4-BE49-F238E27FC236}">
                <a16:creationId xmlns:a16="http://schemas.microsoft.com/office/drawing/2014/main" id="{D1578AE0-2216-4FDC-8C59-5C9551C5C1DA}"/>
              </a:ext>
            </a:extLst>
          </p:cNvPr>
          <p:cNvSpPr/>
          <p:nvPr/>
        </p:nvSpPr>
        <p:spPr>
          <a:xfrm rot="10800000" flipV="1">
            <a:off x="251712" y="5547583"/>
            <a:ext cx="6339208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мероприятия по разработке документов территориального планирования Выселковского района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Прямоугольник 11">
            <a:extLst>
              <a:ext uri="{FF2B5EF4-FFF2-40B4-BE49-F238E27FC236}">
                <a16:creationId xmlns:a16="http://schemas.microsoft.com/office/drawing/2014/main" id="{4B46F9B9-783F-44E7-AB1D-EB77501DBD0C}"/>
              </a:ext>
            </a:extLst>
          </p:cNvPr>
          <p:cNvSpPr/>
          <p:nvPr/>
        </p:nvSpPr>
        <p:spPr>
          <a:xfrm rot="10800000" flipV="1">
            <a:off x="7735318" y="3351011"/>
            <a:ext cx="115560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415,0</a:t>
            </a:r>
          </a:p>
        </p:txBody>
      </p:sp>
      <p:sp>
        <p:nvSpPr>
          <p:cNvPr id="14" name="Прямоугольник 11">
            <a:extLst>
              <a:ext uri="{FF2B5EF4-FFF2-40B4-BE49-F238E27FC236}">
                <a16:creationId xmlns:a16="http://schemas.microsoft.com/office/drawing/2014/main" id="{A1731838-9E75-46DD-A411-AC18666000F6}"/>
              </a:ext>
            </a:extLst>
          </p:cNvPr>
          <p:cNvSpPr/>
          <p:nvPr/>
        </p:nvSpPr>
        <p:spPr>
          <a:xfrm rot="10800000" flipV="1">
            <a:off x="7744052" y="4151395"/>
            <a:ext cx="114686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500,0</a:t>
            </a:r>
          </a:p>
        </p:txBody>
      </p:sp>
      <p:sp>
        <p:nvSpPr>
          <p:cNvPr id="15" name="Прямоугольник 11">
            <a:extLst>
              <a:ext uri="{FF2B5EF4-FFF2-40B4-BE49-F238E27FC236}">
                <a16:creationId xmlns:a16="http://schemas.microsoft.com/office/drawing/2014/main" id="{1F40A480-FB7D-412E-ABB7-5FF1638DE716}"/>
              </a:ext>
            </a:extLst>
          </p:cNvPr>
          <p:cNvSpPr/>
          <p:nvPr/>
        </p:nvSpPr>
        <p:spPr>
          <a:xfrm rot="10800000" flipV="1">
            <a:off x="7744057" y="4909430"/>
            <a:ext cx="1146860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100,0</a:t>
            </a:r>
          </a:p>
        </p:txBody>
      </p:sp>
      <p:sp>
        <p:nvSpPr>
          <p:cNvPr id="16" name="Стрелка вправо 17">
            <a:extLst>
              <a:ext uri="{FF2B5EF4-FFF2-40B4-BE49-F238E27FC236}">
                <a16:creationId xmlns:a16="http://schemas.microsoft.com/office/drawing/2014/main" id="{E221E057-FF02-480F-A5A0-DC81CE113382}"/>
              </a:ext>
            </a:extLst>
          </p:cNvPr>
          <p:cNvSpPr/>
          <p:nvPr/>
        </p:nvSpPr>
        <p:spPr>
          <a:xfrm>
            <a:off x="7025443" y="3287975"/>
            <a:ext cx="284086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Стрелка вправо 17">
            <a:extLst>
              <a:ext uri="{FF2B5EF4-FFF2-40B4-BE49-F238E27FC236}">
                <a16:creationId xmlns:a16="http://schemas.microsoft.com/office/drawing/2014/main" id="{F4D69C77-36F0-452C-AE19-2797D63EBD51}"/>
              </a:ext>
            </a:extLst>
          </p:cNvPr>
          <p:cNvSpPr/>
          <p:nvPr/>
        </p:nvSpPr>
        <p:spPr>
          <a:xfrm>
            <a:off x="7028765" y="4130688"/>
            <a:ext cx="28076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" name="Стрелка вправо 17">
            <a:extLst>
              <a:ext uri="{FF2B5EF4-FFF2-40B4-BE49-F238E27FC236}">
                <a16:creationId xmlns:a16="http://schemas.microsoft.com/office/drawing/2014/main" id="{0756D16A-838F-4DAD-9F11-4E0BC009E8B3}"/>
              </a:ext>
            </a:extLst>
          </p:cNvPr>
          <p:cNvSpPr/>
          <p:nvPr/>
        </p:nvSpPr>
        <p:spPr>
          <a:xfrm>
            <a:off x="7028766" y="4842493"/>
            <a:ext cx="280763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Прямоугольник 14">
            <a:extLst>
              <a:ext uri="{FF2B5EF4-FFF2-40B4-BE49-F238E27FC236}">
                <a16:creationId xmlns:a16="http://schemas.microsoft.com/office/drawing/2014/main" id="{F3CE45C4-9A21-4484-A5E5-CE6E1A7BA62F}"/>
              </a:ext>
            </a:extLst>
          </p:cNvPr>
          <p:cNvSpPr/>
          <p:nvPr/>
        </p:nvSpPr>
        <p:spPr>
          <a:xfrm rot="10800000" flipV="1">
            <a:off x="251709" y="6113691"/>
            <a:ext cx="6339210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осуществление государственных полномочий по ведению учета граждан отдельных категорий, в качестве нуждающихся в жилых помещениях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Стрелка вправо 17">
            <a:extLst>
              <a:ext uri="{FF2B5EF4-FFF2-40B4-BE49-F238E27FC236}">
                <a16:creationId xmlns:a16="http://schemas.microsoft.com/office/drawing/2014/main" id="{B417CE99-2B0B-40CC-A94D-D5EE69708BA4}"/>
              </a:ext>
            </a:extLst>
          </p:cNvPr>
          <p:cNvSpPr/>
          <p:nvPr/>
        </p:nvSpPr>
        <p:spPr>
          <a:xfrm>
            <a:off x="7028767" y="5476139"/>
            <a:ext cx="280762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" name="Прямоугольник 11">
            <a:extLst>
              <a:ext uri="{FF2B5EF4-FFF2-40B4-BE49-F238E27FC236}">
                <a16:creationId xmlns:a16="http://schemas.microsoft.com/office/drawing/2014/main" id="{6CC5A41F-5058-4FAE-8006-81BC5779A7A6}"/>
              </a:ext>
            </a:extLst>
          </p:cNvPr>
          <p:cNvSpPr/>
          <p:nvPr/>
        </p:nvSpPr>
        <p:spPr>
          <a:xfrm rot="10800000" flipV="1">
            <a:off x="7744057" y="5611874"/>
            <a:ext cx="114685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850,0</a:t>
            </a:r>
          </a:p>
        </p:txBody>
      </p:sp>
      <p:sp>
        <p:nvSpPr>
          <p:cNvPr id="22" name="Прямоугольник 14">
            <a:extLst>
              <a:ext uri="{FF2B5EF4-FFF2-40B4-BE49-F238E27FC236}">
                <a16:creationId xmlns:a16="http://schemas.microsoft.com/office/drawing/2014/main" id="{EF4F3886-2FD4-475E-A398-0129A6B0D3B4}"/>
              </a:ext>
            </a:extLst>
          </p:cNvPr>
          <p:cNvSpPr/>
          <p:nvPr/>
        </p:nvSpPr>
        <p:spPr>
          <a:xfrm rot="10800000" flipV="1">
            <a:off x="253073" y="4646595"/>
            <a:ext cx="6339207" cy="82954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подпрограмма «Повышение безопасности дорожного движения в муниципальном образовании Выселковский район» </a:t>
            </a:r>
          </a:p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(организация и проведение мероприятий по обеспечению безопасного участия детей в дорожном движении)</a:t>
            </a:r>
          </a:p>
        </p:txBody>
      </p:sp>
      <p:sp>
        <p:nvSpPr>
          <p:cNvPr id="23" name="Прямоугольник 11">
            <a:extLst>
              <a:ext uri="{FF2B5EF4-FFF2-40B4-BE49-F238E27FC236}">
                <a16:creationId xmlns:a16="http://schemas.microsoft.com/office/drawing/2014/main" id="{48516047-ADDA-46C6-BB83-B1129EA0909D}"/>
              </a:ext>
            </a:extLst>
          </p:cNvPr>
          <p:cNvSpPr/>
          <p:nvPr/>
        </p:nvSpPr>
        <p:spPr>
          <a:xfrm rot="10800000" flipV="1">
            <a:off x="7744053" y="6153871"/>
            <a:ext cx="1146861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982,6</a:t>
            </a:r>
          </a:p>
        </p:txBody>
      </p:sp>
      <p:sp>
        <p:nvSpPr>
          <p:cNvPr id="24" name="Стрелка вправо 17">
            <a:extLst>
              <a:ext uri="{FF2B5EF4-FFF2-40B4-BE49-F238E27FC236}">
                <a16:creationId xmlns:a16="http://schemas.microsoft.com/office/drawing/2014/main" id="{95AC6402-5160-4E7A-B676-E898484B9C4E}"/>
              </a:ext>
            </a:extLst>
          </p:cNvPr>
          <p:cNvSpPr/>
          <p:nvPr/>
        </p:nvSpPr>
        <p:spPr>
          <a:xfrm>
            <a:off x="7025443" y="6109831"/>
            <a:ext cx="301842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" name="Прямоугольник 16">
            <a:extLst>
              <a:ext uri="{FF2B5EF4-FFF2-40B4-BE49-F238E27FC236}">
                <a16:creationId xmlns:a16="http://schemas.microsoft.com/office/drawing/2014/main" id="{7D764E63-2CFE-45FF-BB5E-28C3754CD3DE}"/>
              </a:ext>
            </a:extLst>
          </p:cNvPr>
          <p:cNvSpPr/>
          <p:nvPr/>
        </p:nvSpPr>
        <p:spPr>
          <a:xfrm>
            <a:off x="917155" y="2078394"/>
            <a:ext cx="4966920" cy="34600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TextBox 9"/>
          <p:cNvSpPr/>
          <p:nvPr/>
        </p:nvSpPr>
        <p:spPr>
          <a:xfrm>
            <a:off x="360360" y="3879720"/>
            <a:ext cx="8423280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.</a:t>
            </a:r>
            <a:endParaRPr lang="ru-RU" sz="1400" b="0" strike="noStrike" spc="-1" dirty="0">
              <a:latin typeface="XO Oriel"/>
            </a:endParaRPr>
          </a:p>
        </p:txBody>
      </p:sp>
      <p:sp>
        <p:nvSpPr>
          <p:cNvPr id="541" name="Прямоугольник 7"/>
          <p:cNvSpPr/>
          <p:nvPr/>
        </p:nvSpPr>
        <p:spPr>
          <a:xfrm>
            <a:off x="4039339" y="374303"/>
            <a:ext cx="4758697" cy="181442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«Развитие сельского хозяйства и регулирование рынков сельскохозяйственной продукции, сырья и продовольствия»</a:t>
            </a:r>
          </a:p>
          <a:p>
            <a:pPr algn="ctr">
              <a:lnSpc>
                <a:spcPct val="100000"/>
              </a:lnSpc>
              <a:buNone/>
            </a:pPr>
            <a:endParaRPr lang="ru-RU" sz="1200" b="1" strike="noStrike" spc="-1" dirty="0">
              <a:solidFill>
                <a:schemeClr val="bg1"/>
              </a:solidFill>
              <a:latin typeface="Franklin Gothic Book"/>
              <a:ea typeface="DejaVu Sans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– 13 млн 319,1 тыс рублей - средства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краевого бюджета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pic>
        <p:nvPicPr>
          <p:cNvPr id="543" name="Picture 4" descr="http://businessinternet.ru/img/tepl3.jpg"/>
          <p:cNvPicPr/>
          <p:nvPr/>
        </p:nvPicPr>
        <p:blipFill>
          <a:blip r:embed="rId2"/>
          <a:stretch/>
        </p:blipFill>
        <p:spPr>
          <a:xfrm>
            <a:off x="345960" y="355108"/>
            <a:ext cx="3338274" cy="2410282"/>
          </a:xfrm>
          <a:prstGeom prst="rect">
            <a:avLst/>
          </a:prstGeom>
          <a:ln w="0">
            <a:noFill/>
          </a:ln>
        </p:spPr>
      </p:pic>
      <p:sp>
        <p:nvSpPr>
          <p:cNvPr id="544" name="TextBox 5"/>
          <p:cNvSpPr/>
          <p:nvPr/>
        </p:nvSpPr>
        <p:spPr>
          <a:xfrm>
            <a:off x="7590408" y="3727998"/>
            <a:ext cx="1043863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 рублей</a:t>
            </a:r>
            <a:endParaRPr lang="ru-RU" sz="120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7" name="Прямоугольник 14">
            <a:extLst>
              <a:ext uri="{FF2B5EF4-FFF2-40B4-BE49-F238E27FC236}">
                <a16:creationId xmlns:a16="http://schemas.microsoft.com/office/drawing/2014/main" id="{C1556C70-1FC0-4409-B2FF-51AC8D5D1951}"/>
              </a:ext>
            </a:extLst>
          </p:cNvPr>
          <p:cNvSpPr/>
          <p:nvPr/>
        </p:nvSpPr>
        <p:spPr>
          <a:xfrm rot="10800000" flipV="1">
            <a:off x="360360" y="4116628"/>
            <a:ext cx="6490246" cy="1014209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поддержка сельскохозяйственного производства в Краснодарском крае в части предоставления субсидий гражданам, ведущим личное подсобное хозяйство, крестьянским (фермерским) хозяйствам, индивидуальным предпринимателям, осуществляющим деятельность в области сельскохозяйственного производства, сельскохозяйственным потребительским кооперативам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Прямоугольник 14">
            <a:extLst>
              <a:ext uri="{FF2B5EF4-FFF2-40B4-BE49-F238E27FC236}">
                <a16:creationId xmlns:a16="http://schemas.microsoft.com/office/drawing/2014/main" id="{FF41DF80-6DA3-4783-A883-93E77E2129B9}"/>
              </a:ext>
            </a:extLst>
          </p:cNvPr>
          <p:cNvSpPr/>
          <p:nvPr/>
        </p:nvSpPr>
        <p:spPr>
          <a:xfrm rot="10800000" flipV="1">
            <a:off x="345958" y="5241509"/>
            <a:ext cx="6490247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администрирование расходов по поддержке сельскохозяйственного производства в Краснодарском крае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Прямоугольник 14">
            <a:extLst>
              <a:ext uri="{FF2B5EF4-FFF2-40B4-BE49-F238E27FC236}">
                <a16:creationId xmlns:a16="http://schemas.microsoft.com/office/drawing/2014/main" id="{F8966BB6-C9AF-4323-BDF5-09270F8D5D0B}"/>
              </a:ext>
            </a:extLst>
          </p:cNvPr>
          <p:cNvSpPr/>
          <p:nvPr/>
        </p:nvSpPr>
        <p:spPr>
          <a:xfrm rot="10800000" flipV="1">
            <a:off x="345957" y="5899599"/>
            <a:ext cx="6490248" cy="460211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предупреждению и ликвидации болезней животных, их лечению, отлову и содержанию безнадзорных животных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Прямоугольник 16">
            <a:extLst>
              <a:ext uri="{FF2B5EF4-FFF2-40B4-BE49-F238E27FC236}">
                <a16:creationId xmlns:a16="http://schemas.microsoft.com/office/drawing/2014/main" id="{9E3C71DB-9F06-4424-98E2-7529422B63C8}"/>
              </a:ext>
            </a:extLst>
          </p:cNvPr>
          <p:cNvSpPr/>
          <p:nvPr/>
        </p:nvSpPr>
        <p:spPr>
          <a:xfrm>
            <a:off x="1107621" y="3474458"/>
            <a:ext cx="4966920" cy="30632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11" name="Стрелка вправо 17">
            <a:extLst>
              <a:ext uri="{FF2B5EF4-FFF2-40B4-BE49-F238E27FC236}">
                <a16:creationId xmlns:a16="http://schemas.microsoft.com/office/drawing/2014/main" id="{5D68D44E-65EC-4AD7-8819-9CEF34AC28F0}"/>
              </a:ext>
            </a:extLst>
          </p:cNvPr>
          <p:cNvSpPr/>
          <p:nvPr/>
        </p:nvSpPr>
        <p:spPr>
          <a:xfrm>
            <a:off x="7128337" y="4281251"/>
            <a:ext cx="306001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Стрелка вправо 17">
            <a:extLst>
              <a:ext uri="{FF2B5EF4-FFF2-40B4-BE49-F238E27FC236}">
                <a16:creationId xmlns:a16="http://schemas.microsoft.com/office/drawing/2014/main" id="{4795D060-54D6-45AF-BEE0-3909656338F0}"/>
              </a:ext>
            </a:extLst>
          </p:cNvPr>
          <p:cNvSpPr/>
          <p:nvPr/>
        </p:nvSpPr>
        <p:spPr>
          <a:xfrm>
            <a:off x="7109594" y="5300374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Стрелка вправо 17">
            <a:extLst>
              <a:ext uri="{FF2B5EF4-FFF2-40B4-BE49-F238E27FC236}">
                <a16:creationId xmlns:a16="http://schemas.microsoft.com/office/drawing/2014/main" id="{43C19DD0-75D7-4438-995F-98D540EDE901}"/>
              </a:ext>
            </a:extLst>
          </p:cNvPr>
          <p:cNvSpPr/>
          <p:nvPr/>
        </p:nvSpPr>
        <p:spPr>
          <a:xfrm>
            <a:off x="7128338" y="5934576"/>
            <a:ext cx="306000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" name="Прямоугольник 11">
            <a:extLst>
              <a:ext uri="{FF2B5EF4-FFF2-40B4-BE49-F238E27FC236}">
                <a16:creationId xmlns:a16="http://schemas.microsoft.com/office/drawing/2014/main" id="{5F961DFF-8696-491D-AEB2-FC8A5E655028}"/>
              </a:ext>
            </a:extLst>
          </p:cNvPr>
          <p:cNvSpPr/>
          <p:nvPr/>
        </p:nvSpPr>
        <p:spPr>
          <a:xfrm rot="10800000" flipV="1">
            <a:off x="7707725" y="4319792"/>
            <a:ext cx="1090312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8 615,1</a:t>
            </a:r>
          </a:p>
        </p:txBody>
      </p:sp>
      <p:sp>
        <p:nvSpPr>
          <p:cNvPr id="15" name="Прямоугольник 11">
            <a:extLst>
              <a:ext uri="{FF2B5EF4-FFF2-40B4-BE49-F238E27FC236}">
                <a16:creationId xmlns:a16="http://schemas.microsoft.com/office/drawing/2014/main" id="{F1223E07-564A-46AB-869C-24B2567CFE63}"/>
              </a:ext>
            </a:extLst>
          </p:cNvPr>
          <p:cNvSpPr/>
          <p:nvPr/>
        </p:nvSpPr>
        <p:spPr>
          <a:xfrm rot="10800000" flipV="1">
            <a:off x="7707726" y="5357947"/>
            <a:ext cx="107591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2 744,6</a:t>
            </a:r>
          </a:p>
        </p:txBody>
      </p:sp>
      <p:sp>
        <p:nvSpPr>
          <p:cNvPr id="16" name="Прямоугольник 11">
            <a:extLst>
              <a:ext uri="{FF2B5EF4-FFF2-40B4-BE49-F238E27FC236}">
                <a16:creationId xmlns:a16="http://schemas.microsoft.com/office/drawing/2014/main" id="{DD53170E-1A69-4031-AE4C-D4B521F3BE67}"/>
              </a:ext>
            </a:extLst>
          </p:cNvPr>
          <p:cNvSpPr/>
          <p:nvPr/>
        </p:nvSpPr>
        <p:spPr>
          <a:xfrm rot="10800000" flipV="1">
            <a:off x="7707723" y="5968044"/>
            <a:ext cx="1090313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1 959,4</a:t>
            </a:r>
          </a:p>
        </p:txBody>
      </p:sp>
      <p:sp>
        <p:nvSpPr>
          <p:cNvPr id="17" name="Прямоугольник 14">
            <a:extLst>
              <a:ext uri="{FF2B5EF4-FFF2-40B4-BE49-F238E27FC236}">
                <a16:creationId xmlns:a16="http://schemas.microsoft.com/office/drawing/2014/main" id="{31C47B04-9DC3-4289-8816-2F5B9D937144}"/>
              </a:ext>
            </a:extLst>
          </p:cNvPr>
          <p:cNvSpPr/>
          <p:nvPr/>
        </p:nvSpPr>
        <p:spPr>
          <a:xfrm rot="10800000" flipV="1">
            <a:off x="331558" y="2991313"/>
            <a:ext cx="8452081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latin typeface="Trebuchet MS" panose="020B0603020202020204" pitchFamily="34" charset="0"/>
              </a:rPr>
              <a:t>                 ОСУЩЕСТВЛЕНИЕ ГОСУДАРСТВЕННЫХ ПОЛНОМОЧИЙ КРАСНОДАРСКОГО КРАЯ</a:t>
            </a:r>
            <a:endParaRPr lang="ru-RU" sz="1400" spc="-1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TextBox 3"/>
          <p:cNvSpPr/>
          <p:nvPr/>
        </p:nvSpPr>
        <p:spPr>
          <a:xfrm>
            <a:off x="7696856" y="3390526"/>
            <a:ext cx="1005608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bg1"/>
                </a:solidFill>
                <a:latin typeface="Calibri"/>
                <a:ea typeface="DejaVu Sans"/>
              </a:rPr>
              <a:t>т</a:t>
            </a:r>
            <a:r>
              <a:rPr lang="ru-RU" sz="120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ыс</a:t>
            </a:r>
            <a:r>
              <a:rPr lang="ru-RU" sz="1200" spc="-1" dirty="0">
                <a:solidFill>
                  <a:schemeClr val="bg1"/>
                </a:solidFill>
                <a:latin typeface="Calibri"/>
                <a:ea typeface="DejaVu Sans"/>
              </a:rPr>
              <a:t> </a:t>
            </a:r>
            <a:r>
              <a:rPr lang="ru-RU" sz="120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рублей</a:t>
            </a:r>
            <a:endParaRPr lang="ru-RU" sz="120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48" name="Прямоугольник 5"/>
          <p:cNvSpPr/>
          <p:nvPr/>
        </p:nvSpPr>
        <p:spPr>
          <a:xfrm>
            <a:off x="4048216" y="521905"/>
            <a:ext cx="4856087" cy="141431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Franklin Gothic Book"/>
                <a:ea typeface="DejaVu Sans"/>
              </a:rPr>
              <a:t>«Информационное общество»</a:t>
            </a:r>
          </a:p>
          <a:p>
            <a:pPr algn="ctr">
              <a:lnSpc>
                <a:spcPct val="100000"/>
              </a:lnSpc>
              <a:buNone/>
            </a:pPr>
            <a:endParaRPr lang="ru-RU" b="1" spc="-1" dirty="0">
              <a:solidFill>
                <a:schemeClr val="bg1"/>
              </a:solidFill>
              <a:latin typeface="Franklin Gothic Book"/>
              <a:ea typeface="DejaVu Sans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bg1"/>
                </a:solidFill>
                <a:latin typeface="Franklin Gothic Book"/>
                <a:ea typeface="DejaVu Sans"/>
              </a:rPr>
              <a:t>2026 год – 7 млн 400 тыс рублей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endParaRPr lang="ru-RU" sz="1800" b="0" strike="noStrike" spc="-1" dirty="0">
              <a:latin typeface="XO Oriel"/>
            </a:endParaRPr>
          </a:p>
        </p:txBody>
      </p:sp>
      <p:pic>
        <p:nvPicPr>
          <p:cNvPr id="551" name="Picture 4" descr="Иллюстрации Диаграммы Бизнес Сетки Фоновом Режиме — стоковое фото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70512" y="521905"/>
            <a:ext cx="3393619" cy="2463415"/>
          </a:xfrm>
          <a:prstGeom prst="rect">
            <a:avLst/>
          </a:prstGeom>
          <a:ln w="0">
            <a:noFill/>
          </a:ln>
        </p:spPr>
      </p:pic>
      <p:sp>
        <p:nvSpPr>
          <p:cNvPr id="7" name="Прямоугольник 16">
            <a:extLst>
              <a:ext uri="{FF2B5EF4-FFF2-40B4-BE49-F238E27FC236}">
                <a16:creationId xmlns:a16="http://schemas.microsoft.com/office/drawing/2014/main" id="{77DA6E49-42FD-49F9-877D-EA447758D546}"/>
              </a:ext>
            </a:extLst>
          </p:cNvPr>
          <p:cNvSpPr/>
          <p:nvPr/>
        </p:nvSpPr>
        <p:spPr>
          <a:xfrm>
            <a:off x="4048215" y="2573798"/>
            <a:ext cx="4856088" cy="51429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направления расходов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8" name="Прямоугольник 14">
            <a:extLst>
              <a:ext uri="{FF2B5EF4-FFF2-40B4-BE49-F238E27FC236}">
                <a16:creationId xmlns:a16="http://schemas.microsoft.com/office/drawing/2014/main" id="{616C2B1C-4A74-421E-8D5C-21022EEED642}"/>
              </a:ext>
            </a:extLst>
          </p:cNvPr>
          <p:cNvSpPr/>
          <p:nvPr/>
        </p:nvSpPr>
        <p:spPr>
          <a:xfrm rot="10800000" flipV="1">
            <a:off x="449349" y="5425971"/>
            <a:ext cx="6490248" cy="737210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обеспечение доступа к информации о деятельности органов местного самоуправления Выселковского района в периодических печатных изданиях и в сети интернет</a:t>
            </a:r>
            <a:r>
              <a:rPr lang="ru-RU" sz="12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endParaRPr lang="ru-RU" sz="12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Прямоугольник 14">
            <a:extLst>
              <a:ext uri="{FF2B5EF4-FFF2-40B4-BE49-F238E27FC236}">
                <a16:creationId xmlns:a16="http://schemas.microsoft.com/office/drawing/2014/main" id="{F3CE4C04-01AC-4337-A13D-F0DB47287B72}"/>
              </a:ext>
            </a:extLst>
          </p:cNvPr>
          <p:cNvSpPr/>
          <p:nvPr/>
        </p:nvSpPr>
        <p:spPr>
          <a:xfrm rot="10800000" flipV="1">
            <a:off x="449349" y="3810995"/>
            <a:ext cx="6490248" cy="1168097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общесистемные и обеспечивающие мероприятия, создание автоматизированных рабочих мест и разработка сервисов для организации межведомственного электронного взаимодействия при предоставлении муниципальных услуг, включая приобретение компьютерной техники и программного обеспечения</a:t>
            </a:r>
            <a:endParaRPr lang="ru-RU" sz="1400" spc="-1" dirty="0">
              <a:solidFill>
                <a:schemeClr val="accent3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Стрелка вправо 17">
            <a:extLst>
              <a:ext uri="{FF2B5EF4-FFF2-40B4-BE49-F238E27FC236}">
                <a16:creationId xmlns:a16="http://schemas.microsoft.com/office/drawing/2014/main" id="{D144DE6E-B74A-4C05-97CD-F95319B32677}"/>
              </a:ext>
            </a:extLst>
          </p:cNvPr>
          <p:cNvSpPr/>
          <p:nvPr/>
        </p:nvSpPr>
        <p:spPr>
          <a:xfrm>
            <a:off x="7226423" y="4207896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Стрелка вправо 17">
            <a:extLst>
              <a:ext uri="{FF2B5EF4-FFF2-40B4-BE49-F238E27FC236}">
                <a16:creationId xmlns:a16="http://schemas.microsoft.com/office/drawing/2014/main" id="{0429512E-8884-4D0C-8311-90CBCCF053FF}"/>
              </a:ext>
            </a:extLst>
          </p:cNvPr>
          <p:cNvSpPr/>
          <p:nvPr/>
        </p:nvSpPr>
        <p:spPr>
          <a:xfrm>
            <a:off x="7226423" y="5531002"/>
            <a:ext cx="324744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E7F9E05-B0EB-4F7D-AC32-7FEC969F3659}"/>
              </a:ext>
            </a:extLst>
          </p:cNvPr>
          <p:cNvSpPr/>
          <p:nvPr/>
        </p:nvSpPr>
        <p:spPr>
          <a:xfrm rot="10800000" flipV="1">
            <a:off x="7910003" y="5549081"/>
            <a:ext cx="994298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3 025,0</a:t>
            </a:r>
          </a:p>
        </p:txBody>
      </p:sp>
      <p:sp>
        <p:nvSpPr>
          <p:cNvPr id="13" name="Прямоугольник 11">
            <a:extLst>
              <a:ext uri="{FF2B5EF4-FFF2-40B4-BE49-F238E27FC236}">
                <a16:creationId xmlns:a16="http://schemas.microsoft.com/office/drawing/2014/main" id="{02AE2906-3CBC-402D-A7A8-F5D125F5087C}"/>
              </a:ext>
            </a:extLst>
          </p:cNvPr>
          <p:cNvSpPr/>
          <p:nvPr/>
        </p:nvSpPr>
        <p:spPr>
          <a:xfrm rot="10800000" flipV="1">
            <a:off x="7844436" y="4244055"/>
            <a:ext cx="1059865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4 375,0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TextBox 9"/>
          <p:cNvSpPr/>
          <p:nvPr/>
        </p:nvSpPr>
        <p:spPr>
          <a:xfrm>
            <a:off x="7359588" y="1317032"/>
            <a:ext cx="1100832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bg1"/>
                </a:solidFill>
                <a:latin typeface="Calibri"/>
                <a:ea typeface="DejaVu Sans"/>
              </a:rPr>
              <a:t>тыс рублей</a:t>
            </a:r>
            <a:endParaRPr lang="ru-RU" sz="12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556" name="TextBox 10"/>
          <p:cNvSpPr/>
          <p:nvPr/>
        </p:nvSpPr>
        <p:spPr>
          <a:xfrm>
            <a:off x="539640" y="4037760"/>
            <a:ext cx="8207280" cy="2170294"/>
          </a:xfrm>
          <a:prstGeom prst="rect">
            <a:avLst/>
          </a:prstGeom>
          <a:noFill/>
          <a:ln w="0"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1400" b="0" strike="noStrike" spc="-1" dirty="0">
                <a:solidFill>
                  <a:srgbClr val="000000"/>
                </a:solidFill>
                <a:latin typeface="Trebuchet MS"/>
                <a:ea typeface="DejaVu Sans"/>
              </a:rPr>
              <a:t>     </a:t>
            </a:r>
          </a:p>
          <a:p>
            <a:pPr algn="just">
              <a:lnSpc>
                <a:spcPct val="150000"/>
              </a:lnSpc>
              <a:buNone/>
            </a:pPr>
            <a:endParaRPr lang="ru-RU" sz="1400" spc="-1" dirty="0">
              <a:solidFill>
                <a:srgbClr val="000000"/>
              </a:solidFill>
              <a:latin typeface="Trebuchet MS"/>
              <a:ea typeface="DejaVu Sans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1600" b="0" strike="noStrike" spc="-1" dirty="0">
                <a:solidFill>
                  <a:schemeClr val="bg1"/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С учетом   сбалансированности  бюджета  муниципального образования Выселковский район в 2026 году привлекать бюджетные кредиты от других бюджетов, кредиты от кредитных организаций, муниципальные гарантии, а также муниципальные ценные бумаги не планируется.</a:t>
            </a:r>
            <a:endParaRPr lang="ru-RU" sz="16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57" name="Таблица 6"/>
          <p:cNvGraphicFramePr/>
          <p:nvPr>
            <p:extLst>
              <p:ext uri="{D42A27DB-BD31-4B8C-83A1-F6EECF244321}">
                <p14:modId xmlns:p14="http://schemas.microsoft.com/office/powerpoint/2010/main" val="2136849247"/>
              </p:ext>
            </p:extLst>
          </p:nvPr>
        </p:nvGraphicFramePr>
        <p:xfrm>
          <a:off x="466200" y="1686715"/>
          <a:ext cx="8280720" cy="2840897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4140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9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0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5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Показатель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на 2026 год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на 2027 год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на 2028 год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672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    Объем муниципального внутреннего 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    долга муниципального образования 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    Выселковский район, всего, 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    в том числе: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0,0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0,0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0,0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96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Arial Unicode MS"/>
                        </a:rPr>
                        <a:t>     бюджетные кредиты от других бюджетов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0,0</a:t>
                      </a:r>
                      <a:endParaRPr lang="ru-RU" sz="1400" b="0" strike="noStrike" spc="-1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0,0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0,0</a:t>
                      </a:r>
                      <a:endParaRPr lang="ru-RU" sz="1400" b="0" strike="noStrike" spc="-1" dirty="0">
                        <a:solidFill>
                          <a:schemeClr val="bg1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gradFill flip="none" rotWithShape="1">
                      <a:gsLst>
                        <a:gs pos="0">
                          <a:schemeClr val="bg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C3984E1-E2CD-45FC-A612-E34B7814B4C1}"/>
              </a:ext>
            </a:extLst>
          </p:cNvPr>
          <p:cNvSpPr/>
          <p:nvPr/>
        </p:nvSpPr>
        <p:spPr>
          <a:xfrm>
            <a:off x="502920" y="301019"/>
            <a:ext cx="8207280" cy="921876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endParaRPr lang="ru-RU" b="1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b="1" spc="-1" dirty="0">
                <a:solidFill>
                  <a:schemeClr val="bg1"/>
                </a:solidFill>
                <a:latin typeface="XO Oriel"/>
              </a:rPr>
              <a:t>МУНИЦИПАЛЬНЫЙ ДОЛГ</a:t>
            </a:r>
          </a:p>
          <a:p>
            <a:pPr algn="ctr">
              <a:lnSpc>
                <a:spcPct val="100000"/>
              </a:lnSpc>
              <a:buNone/>
            </a:pPr>
            <a:endParaRPr lang="ru-RU" sz="1800" b="1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4">
            <a:extLst>
              <a:ext uri="{FF2B5EF4-FFF2-40B4-BE49-F238E27FC236}">
                <a16:creationId xmlns:a16="http://schemas.microsoft.com/office/drawing/2014/main" id="{F259E374-2312-4419-B43F-06AB3A1C0057}"/>
              </a:ext>
            </a:extLst>
          </p:cNvPr>
          <p:cNvSpPr/>
          <p:nvPr/>
        </p:nvSpPr>
        <p:spPr>
          <a:xfrm rot="10800000" flipV="1">
            <a:off x="507741" y="1781895"/>
            <a:ext cx="8290028" cy="737210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/>
            <a:r>
              <a:rPr lang="ru-RU" sz="1400" dirty="0">
                <a:latin typeface="Trebuchet MS" panose="020B0603020202020204" pitchFamily="34" charset="0"/>
              </a:rPr>
              <a:t>        В составе непрограммных расходов бюджета предусмотрена финансовая помощь бюджетам сельских поселений в виде дотаций на выравнивание бюджетной обеспеченности в сумме 21 млн рублей, в том числе:</a:t>
            </a:r>
            <a:endParaRPr lang="ru-RU" sz="1400" spc="-1" dirty="0"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14">
            <a:extLst>
              <a:ext uri="{FF2B5EF4-FFF2-40B4-BE49-F238E27FC236}">
                <a16:creationId xmlns:a16="http://schemas.microsoft.com/office/drawing/2014/main" id="{E8C3F865-699A-40BC-97D0-E700D84C92DB}"/>
              </a:ext>
            </a:extLst>
          </p:cNvPr>
          <p:cNvSpPr/>
          <p:nvPr/>
        </p:nvSpPr>
        <p:spPr>
          <a:xfrm rot="10800000" flipV="1">
            <a:off x="507741" y="3056285"/>
            <a:ext cx="6270581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b="1" dirty="0" err="1">
                <a:solidFill>
                  <a:schemeClr val="accent4">
                    <a:lumMod val="50000"/>
                  </a:schemeClr>
                </a:solidFill>
              </a:rPr>
              <a:t>Бейсужекскому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 сельскому поселению Выселковского района</a:t>
            </a:r>
            <a:endParaRPr lang="ru-RU" sz="1400" spc="-1" dirty="0">
              <a:solidFill>
                <a:schemeClr val="accent4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Прямоугольник 14">
            <a:extLst>
              <a:ext uri="{FF2B5EF4-FFF2-40B4-BE49-F238E27FC236}">
                <a16:creationId xmlns:a16="http://schemas.microsoft.com/office/drawing/2014/main" id="{FF9CD2EE-594C-4B12-9FF8-5F32F45F9C80}"/>
              </a:ext>
            </a:extLst>
          </p:cNvPr>
          <p:cNvSpPr/>
          <p:nvPr/>
        </p:nvSpPr>
        <p:spPr>
          <a:xfrm rot="10800000" flipV="1">
            <a:off x="494198" y="3903932"/>
            <a:ext cx="6270583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b="1" dirty="0" err="1">
                <a:solidFill>
                  <a:schemeClr val="accent4">
                    <a:lumMod val="50000"/>
                  </a:schemeClr>
                </a:solidFill>
              </a:rPr>
              <a:t>Бузиновскому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 сельскому поселению Выселковского района</a:t>
            </a:r>
            <a:endParaRPr lang="ru-RU" sz="1400" spc="-1" dirty="0">
              <a:solidFill>
                <a:schemeClr val="accent4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Прямоугольник 14">
            <a:extLst>
              <a:ext uri="{FF2B5EF4-FFF2-40B4-BE49-F238E27FC236}">
                <a16:creationId xmlns:a16="http://schemas.microsoft.com/office/drawing/2014/main" id="{4DB05BDC-E0C8-416A-84FD-B09A219CED39}"/>
              </a:ext>
            </a:extLst>
          </p:cNvPr>
          <p:cNvSpPr/>
          <p:nvPr/>
        </p:nvSpPr>
        <p:spPr>
          <a:xfrm rot="10800000" flipV="1">
            <a:off x="494199" y="4582540"/>
            <a:ext cx="6270584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b="1" dirty="0" err="1">
                <a:solidFill>
                  <a:schemeClr val="accent4">
                    <a:lumMod val="50000"/>
                  </a:schemeClr>
                </a:solidFill>
              </a:rPr>
              <a:t>Ирклиевскому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 сельскому поселению Выселковского района</a:t>
            </a:r>
            <a:endParaRPr lang="ru-RU" sz="1400" spc="-1" dirty="0">
              <a:solidFill>
                <a:schemeClr val="accent4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Прямоугольник 14">
            <a:extLst>
              <a:ext uri="{FF2B5EF4-FFF2-40B4-BE49-F238E27FC236}">
                <a16:creationId xmlns:a16="http://schemas.microsoft.com/office/drawing/2014/main" id="{DC9EFDBF-DB2A-4919-BAAF-12DCB5777847}"/>
              </a:ext>
            </a:extLst>
          </p:cNvPr>
          <p:cNvSpPr/>
          <p:nvPr/>
        </p:nvSpPr>
        <p:spPr>
          <a:xfrm rot="10800000" flipV="1">
            <a:off x="494201" y="5314205"/>
            <a:ext cx="6270582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Крупскому сельскому поселению Выселковского района</a:t>
            </a:r>
            <a:endParaRPr lang="ru-RU" sz="1400" spc="-1" dirty="0">
              <a:solidFill>
                <a:schemeClr val="accent4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Прямоугольник 14">
            <a:extLst>
              <a:ext uri="{FF2B5EF4-FFF2-40B4-BE49-F238E27FC236}">
                <a16:creationId xmlns:a16="http://schemas.microsoft.com/office/drawing/2014/main" id="{ABA095C8-2D90-4F94-B854-A13D5716185E}"/>
              </a:ext>
            </a:extLst>
          </p:cNvPr>
          <p:cNvSpPr/>
          <p:nvPr/>
        </p:nvSpPr>
        <p:spPr>
          <a:xfrm rot="10800000" flipV="1">
            <a:off x="494201" y="5971511"/>
            <a:ext cx="6284121" cy="306323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400" b="1" dirty="0" err="1">
                <a:solidFill>
                  <a:schemeClr val="accent4">
                    <a:lumMod val="50000"/>
                  </a:schemeClr>
                </a:solidFill>
              </a:rPr>
              <a:t>Новобейсугскому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 сельскому поселению Выселковского района</a:t>
            </a:r>
            <a:endParaRPr lang="ru-RU" sz="1400" spc="-1" dirty="0">
              <a:solidFill>
                <a:schemeClr val="accent4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Стрелка вправо 17">
            <a:extLst>
              <a:ext uri="{FF2B5EF4-FFF2-40B4-BE49-F238E27FC236}">
                <a16:creationId xmlns:a16="http://schemas.microsoft.com/office/drawing/2014/main" id="{E05156D1-6F79-4BA2-A9C4-C6B3EF544020}"/>
              </a:ext>
            </a:extLst>
          </p:cNvPr>
          <p:cNvSpPr/>
          <p:nvPr/>
        </p:nvSpPr>
        <p:spPr>
          <a:xfrm>
            <a:off x="7031893" y="3056285"/>
            <a:ext cx="248576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Стрелка вправо 17">
            <a:extLst>
              <a:ext uri="{FF2B5EF4-FFF2-40B4-BE49-F238E27FC236}">
                <a16:creationId xmlns:a16="http://schemas.microsoft.com/office/drawing/2014/main" id="{76FCE269-5451-41B0-8124-27C96FBE57B6}"/>
              </a:ext>
            </a:extLst>
          </p:cNvPr>
          <p:cNvSpPr/>
          <p:nvPr/>
        </p:nvSpPr>
        <p:spPr>
          <a:xfrm>
            <a:off x="7031893" y="3838076"/>
            <a:ext cx="248576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Стрелка вправо 17">
            <a:extLst>
              <a:ext uri="{FF2B5EF4-FFF2-40B4-BE49-F238E27FC236}">
                <a16:creationId xmlns:a16="http://schemas.microsoft.com/office/drawing/2014/main" id="{3DC244FC-9B92-4E4F-BB1F-E002AD3415A8}"/>
              </a:ext>
            </a:extLst>
          </p:cNvPr>
          <p:cNvSpPr/>
          <p:nvPr/>
        </p:nvSpPr>
        <p:spPr>
          <a:xfrm>
            <a:off x="7031893" y="4546382"/>
            <a:ext cx="248576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Стрелка вправо 17">
            <a:extLst>
              <a:ext uri="{FF2B5EF4-FFF2-40B4-BE49-F238E27FC236}">
                <a16:creationId xmlns:a16="http://schemas.microsoft.com/office/drawing/2014/main" id="{E4B26343-4BA3-4546-A2F8-EFC13F66ECE0}"/>
              </a:ext>
            </a:extLst>
          </p:cNvPr>
          <p:cNvSpPr/>
          <p:nvPr/>
        </p:nvSpPr>
        <p:spPr>
          <a:xfrm>
            <a:off x="7031893" y="5246986"/>
            <a:ext cx="248576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Стрелка вправо 17">
            <a:extLst>
              <a:ext uri="{FF2B5EF4-FFF2-40B4-BE49-F238E27FC236}">
                <a16:creationId xmlns:a16="http://schemas.microsoft.com/office/drawing/2014/main" id="{895890F7-E9DC-4733-A90D-D45B4D5EFB94}"/>
              </a:ext>
            </a:extLst>
          </p:cNvPr>
          <p:cNvSpPr/>
          <p:nvPr/>
        </p:nvSpPr>
        <p:spPr>
          <a:xfrm>
            <a:off x="7111012" y="5920465"/>
            <a:ext cx="248575" cy="34248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" name="Прямоугольник 11">
            <a:extLst>
              <a:ext uri="{FF2B5EF4-FFF2-40B4-BE49-F238E27FC236}">
                <a16:creationId xmlns:a16="http://schemas.microsoft.com/office/drawing/2014/main" id="{EF3DFA7C-CF07-46AC-833B-87B365D2D383}"/>
              </a:ext>
            </a:extLst>
          </p:cNvPr>
          <p:cNvSpPr/>
          <p:nvPr/>
        </p:nvSpPr>
        <p:spPr>
          <a:xfrm rot="10800000" flipV="1">
            <a:off x="7527686" y="3056285"/>
            <a:ext cx="1188469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7 060,8</a:t>
            </a:r>
          </a:p>
        </p:txBody>
      </p:sp>
      <p:sp>
        <p:nvSpPr>
          <p:cNvPr id="15" name="Прямоугольник 11">
            <a:extLst>
              <a:ext uri="{FF2B5EF4-FFF2-40B4-BE49-F238E27FC236}">
                <a16:creationId xmlns:a16="http://schemas.microsoft.com/office/drawing/2014/main" id="{5CAB604A-BA5E-459D-B4AB-C606BCED1E82}"/>
              </a:ext>
            </a:extLst>
          </p:cNvPr>
          <p:cNvSpPr/>
          <p:nvPr/>
        </p:nvSpPr>
        <p:spPr>
          <a:xfrm rot="10800000" flipV="1">
            <a:off x="7474997" y="3890397"/>
            <a:ext cx="118675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5 915,3</a:t>
            </a:r>
          </a:p>
        </p:txBody>
      </p:sp>
      <p:sp>
        <p:nvSpPr>
          <p:cNvPr id="16" name="Прямоугольник 11">
            <a:extLst>
              <a:ext uri="{FF2B5EF4-FFF2-40B4-BE49-F238E27FC236}">
                <a16:creationId xmlns:a16="http://schemas.microsoft.com/office/drawing/2014/main" id="{81ED3302-E862-48DD-8D56-D03D720014DA}"/>
              </a:ext>
            </a:extLst>
          </p:cNvPr>
          <p:cNvSpPr/>
          <p:nvPr/>
        </p:nvSpPr>
        <p:spPr>
          <a:xfrm rot="10800000" flipV="1">
            <a:off x="7529401" y="4567086"/>
            <a:ext cx="118675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1 392,8</a:t>
            </a:r>
          </a:p>
        </p:txBody>
      </p:sp>
      <p:sp>
        <p:nvSpPr>
          <p:cNvPr id="17" name="Прямоугольник 11">
            <a:extLst>
              <a:ext uri="{FF2B5EF4-FFF2-40B4-BE49-F238E27FC236}">
                <a16:creationId xmlns:a16="http://schemas.microsoft.com/office/drawing/2014/main" id="{31E0CBA0-A2EA-4766-9BF4-580C5E395A0C}"/>
              </a:ext>
            </a:extLst>
          </p:cNvPr>
          <p:cNvSpPr/>
          <p:nvPr/>
        </p:nvSpPr>
        <p:spPr>
          <a:xfrm rot="10800000" flipV="1">
            <a:off x="7483874" y="5243775"/>
            <a:ext cx="1186754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 4 234,3</a:t>
            </a:r>
          </a:p>
        </p:txBody>
      </p:sp>
      <p:sp>
        <p:nvSpPr>
          <p:cNvPr id="18" name="Прямоугольник 11">
            <a:extLst>
              <a:ext uri="{FF2B5EF4-FFF2-40B4-BE49-F238E27FC236}">
                <a16:creationId xmlns:a16="http://schemas.microsoft.com/office/drawing/2014/main" id="{4811D7E6-C10B-4789-87F5-A4DE65CA591B}"/>
              </a:ext>
            </a:extLst>
          </p:cNvPr>
          <p:cNvSpPr/>
          <p:nvPr/>
        </p:nvSpPr>
        <p:spPr>
          <a:xfrm rot="10800000" flipV="1">
            <a:off x="7529401" y="5920465"/>
            <a:ext cx="1214445" cy="275545"/>
          </a:xfrm>
          <a:prstGeom prst="rect">
            <a:avLst/>
          </a:prstGeom>
          <a:gradFill rotWithShape="0">
            <a:gsLst>
              <a:gs pos="28000">
                <a:srgbClr val="CDCDCD"/>
              </a:gs>
              <a:gs pos="100000">
                <a:srgbClr val="9F9F9F"/>
              </a:gs>
            </a:gsLst>
            <a:lin ang="5400000"/>
          </a:gra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accent3">
                    <a:lumMod val="50000"/>
                  </a:schemeClr>
                </a:solidFill>
                <a:latin typeface="Trebuchet MS" panose="020B0603020202020204" pitchFamily="34" charset="0"/>
              </a:rPr>
              <a:t>2 396,8</a:t>
            </a:r>
          </a:p>
        </p:txBody>
      </p:sp>
      <p:sp>
        <p:nvSpPr>
          <p:cNvPr id="21" name="Прямоугольник 5">
            <a:extLst>
              <a:ext uri="{FF2B5EF4-FFF2-40B4-BE49-F238E27FC236}">
                <a16:creationId xmlns:a16="http://schemas.microsoft.com/office/drawing/2014/main" id="{1379AA79-49A1-40ED-B00D-79FC184E1C33}"/>
              </a:ext>
            </a:extLst>
          </p:cNvPr>
          <p:cNvSpPr/>
          <p:nvPr/>
        </p:nvSpPr>
        <p:spPr>
          <a:xfrm>
            <a:off x="507741" y="379154"/>
            <a:ext cx="8290028" cy="921876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endParaRPr lang="ru-RU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pc="-1" dirty="0">
                <a:solidFill>
                  <a:schemeClr val="bg1"/>
                </a:solidFill>
                <a:latin typeface="XO Oriel"/>
              </a:rPr>
              <a:t>МЕЖБЮДЖЕТНЫЕ   ТРАНСФЕРТЫ</a:t>
            </a:r>
          </a:p>
          <a:p>
            <a:pPr algn="ctr">
              <a:lnSpc>
                <a:spcPct val="100000"/>
              </a:lnSpc>
              <a:buNone/>
            </a:pP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55C5A68-D9D4-4438-8CCB-B0DCACC5FB56}"/>
              </a:ext>
            </a:extLst>
          </p:cNvPr>
          <p:cNvSpPr/>
          <p:nvPr/>
        </p:nvSpPr>
        <p:spPr>
          <a:xfrm>
            <a:off x="7359587" y="2665735"/>
            <a:ext cx="11867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spc="-1" dirty="0">
                <a:solidFill>
                  <a:schemeClr val="bg1"/>
                </a:solidFill>
                <a:latin typeface="Calibri"/>
              </a:rPr>
              <a:t>тыс рублей</a:t>
            </a:r>
            <a:endParaRPr lang="ru-RU" sz="1200" spc="-1" dirty="0">
              <a:solidFill>
                <a:schemeClr val="bg1"/>
              </a:solidFill>
              <a:latin typeface="XO Oriel"/>
            </a:endParaRPr>
          </a:p>
        </p:txBody>
      </p:sp>
    </p:spTree>
    <p:extLst>
      <p:ext uri="{BB962C8B-B14F-4D97-AF65-F5344CB8AC3E}">
        <p14:creationId xmlns:p14="http://schemas.microsoft.com/office/powerpoint/2010/main" val="2797972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/>
          </p:nvPr>
        </p:nvSpPr>
        <p:spPr>
          <a:xfrm>
            <a:off x="325440" y="1023560"/>
            <a:ext cx="4098600" cy="6043064"/>
          </a:xfrm>
          <a:prstGeom prst="rect">
            <a:avLst/>
          </a:prstGeom>
          <a:noFill/>
          <a:ln w="9360">
            <a:noFill/>
          </a:ln>
          <a:effectLst>
            <a:outerShdw blurRad="63360" dist="5076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t">
            <a:normAutofit fontScale="30000" lnSpcReduction="20000"/>
          </a:bodyPr>
          <a:lstStyle/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Бюджет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Бюджетный кредит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Внутренний долг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обязательства,  возникающие  в  валюте  Российской  Федерации,  а  также  обязательства субъектов Российской Федерации и муниципальных образований перед Российской Федерацией, возникающие в иностранной валюте в рамках использования целевых иностранных кредитов (заимствований)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Государственный (муниципальный) долг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обязательства, возникающие из государственных (муниципальных)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Российской Федерации, принятые на себя Российской Федерацией, субъектом Российской Федерации или муниципальным образованием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Государственное (муниципальное) задание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- документ, устанавливающий требования к составу, качеству и (или) объему (содержанию), условиям, порядку и результатам оказания государственных (муниципальных) услуг (выполнения работ)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Дефицит бюджета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превышение расходов бюджета над его доходами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Дотации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межбюджетные трансферты, предоставляемые на безвозмездной и безвозвратной основе без установления направлений их использования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34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Доходы бюджета </a:t>
            </a:r>
            <a:r>
              <a:rPr lang="ru-RU" sz="34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–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None/>
              <a:tabLst>
                <a:tab pos="0" algn="l"/>
              </a:tabLst>
            </a:pPr>
            <a:endParaRPr lang="ru-RU" sz="34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None/>
              <a:tabLst>
                <a:tab pos="0" algn="l"/>
              </a:tabLst>
            </a:pPr>
            <a:endParaRPr lang="ru-RU" sz="1300" b="0" strike="noStrike" spc="-1" dirty="0">
              <a:solidFill>
                <a:srgbClr val="000000"/>
              </a:solidFill>
              <a:latin typeface="Aria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None/>
              <a:tabLst>
                <a:tab pos="0" algn="l"/>
              </a:tabLst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/>
          </p:nvPr>
        </p:nvSpPr>
        <p:spPr>
          <a:xfrm>
            <a:off x="4817520" y="1023560"/>
            <a:ext cx="4098600" cy="6193986"/>
          </a:xfrm>
          <a:prstGeom prst="rect">
            <a:avLst/>
          </a:prstGeom>
          <a:noFill/>
          <a:ln w="9360">
            <a:noFill/>
          </a:ln>
          <a:effectLst>
            <a:outerShdw blurRad="63360" dist="50760" dir="5400000" rotWithShape="0">
              <a:srgbClr val="000000">
                <a:alpha val="20000"/>
              </a:srgbClr>
            </a:outerShdw>
          </a:effectLst>
        </p:spPr>
        <p:txBody>
          <a:bodyPr lIns="0" tIns="0" rIns="0" bIns="0" anchor="t">
            <a:noAutofit/>
          </a:bodyPr>
          <a:lstStyle/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</a:pPr>
            <a:r>
              <a:rPr lang="ru-RU" sz="10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Межбюджетные трансферты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  <a:endParaRPr lang="ru-RU" sz="10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Муниципальная программа 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– 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</a:t>
            </a:r>
            <a:endParaRPr lang="ru-RU" sz="10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Профицит бюджета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превышение доходов бюджета над его расходами</a:t>
            </a:r>
            <a:endParaRPr lang="ru-RU" sz="10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Расходы бюджета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  <a:endParaRPr lang="ru-RU" sz="10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Субвенции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целевые средства на обеспечение передаваемых полномочий</a:t>
            </a:r>
            <a:endParaRPr lang="ru-RU" sz="10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18288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chemeClr val="bg1"/>
                </a:solidFill>
                <a:latin typeface="Arial"/>
                <a:ea typeface="DejaVu Sans"/>
              </a:rPr>
              <a:t>Субсидии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– межбюджетные трансферты, предоставляемые в целях </a:t>
            </a:r>
            <a:r>
              <a:rPr lang="ru-RU" sz="1000" b="0" strike="noStrike" spc="-1" dirty="0" err="1">
                <a:solidFill>
                  <a:schemeClr val="bg1"/>
                </a:solidFill>
                <a:latin typeface="Arial"/>
                <a:ea typeface="DejaVu Sans"/>
              </a:rPr>
              <a:t>софинансирования</a:t>
            </a:r>
            <a:r>
              <a:rPr lang="ru-RU" sz="1000" b="0" strike="noStrike" spc="-1" dirty="0">
                <a:solidFill>
                  <a:schemeClr val="bg1"/>
                </a:solidFill>
                <a:latin typeface="Arial"/>
                <a:ea typeface="DejaVu Sans"/>
              </a:rPr>
              <a:t> расходных обязательств другому бюджету бюджетной системы; денежные средства юридическим лицам (за исключением государственных  (муниципальных)  учреждений),  индивидуальным предпринимателям, а также физическим лицам – производителям  товаров,  работ,  услуг,  предоставляемые на безвозмездной и безвозвратной основе в целях возмещения недополученных доходов и (или) финансового обеспечения (возмещения) затрат в связи с производством (реализацией) товаров, выполнением работ, оказанием услуг</a:t>
            </a:r>
            <a:endParaRPr lang="ru-RU" sz="1000" b="0" strike="noStrike" spc="-1" dirty="0">
              <a:solidFill>
                <a:schemeClr val="bg1"/>
              </a:solidFill>
              <a:latin typeface="Aria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spcAft>
                <a:spcPts val="300"/>
              </a:spcAft>
              <a:buNone/>
              <a:tabLst>
                <a:tab pos="0" algn="l"/>
              </a:tabLst>
            </a:pPr>
            <a:endParaRPr lang="ru-RU" sz="1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609815A6-56B2-4250-AF70-BCDFB6823635}"/>
              </a:ext>
            </a:extLst>
          </p:cNvPr>
          <p:cNvSpPr/>
          <p:nvPr/>
        </p:nvSpPr>
        <p:spPr>
          <a:xfrm>
            <a:off x="539640" y="451171"/>
            <a:ext cx="8207280" cy="36787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 ТЕРМИНЫ  И  ПОНЯТИЯ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>
            <a:extLst>
              <a:ext uri="{FF2B5EF4-FFF2-40B4-BE49-F238E27FC236}">
                <a16:creationId xmlns:a16="http://schemas.microsoft.com/office/drawing/2014/main" id="{FDE51459-C433-4EF8-AE3B-66ED4A1FCEB5}"/>
              </a:ext>
            </a:extLst>
          </p:cNvPr>
          <p:cNvSpPr/>
          <p:nvPr/>
        </p:nvSpPr>
        <p:spPr>
          <a:xfrm>
            <a:off x="266330" y="387863"/>
            <a:ext cx="8646852" cy="618485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 ЦЕЛИ  И  ЗАДАЧИ  БЮДЖЕТНОЙ  И  НАЛОГОВОЙ ПОЛИТИКИ</a:t>
            </a:r>
          </a:p>
          <a:p>
            <a:pPr algn="ctr">
              <a:lnSpc>
                <a:spcPct val="100000"/>
              </a:lnSpc>
              <a:buNone/>
            </a:pP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800" b="0" strike="noStrike" spc="-1" dirty="0">
                <a:solidFill>
                  <a:schemeClr val="bg1"/>
                </a:solidFill>
                <a:latin typeface="XO Oriel"/>
              </a:rPr>
              <a:t>Обеспечение населения доступными и качественными государственными и муниципальными услугами, социальными услугами, социальными гарантиями, адресное решение социальных вопросов, создание благоприятных и комфортных условий для проживания</a:t>
            </a:r>
          </a:p>
          <a:p>
            <a:pPr algn="just">
              <a:lnSpc>
                <a:spcPct val="100000"/>
              </a:lnSpc>
            </a:pP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pc="-1" dirty="0">
                <a:solidFill>
                  <a:schemeClr val="bg1"/>
                </a:solidFill>
                <a:latin typeface="XO Oriel"/>
              </a:rPr>
              <a:t>Обеспечение сбалансированности и долгосрочной устойчивости бюджета муниципального образования Выселковский район и бюджетов сельских поселений района</a:t>
            </a:r>
          </a:p>
          <a:p>
            <a:pPr algn="just">
              <a:lnSpc>
                <a:spcPct val="100000"/>
              </a:lnSpc>
            </a:pPr>
            <a:endParaRPr lang="ru-RU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800" b="0" strike="noStrike" spc="-1" dirty="0">
                <a:solidFill>
                  <a:schemeClr val="bg1"/>
                </a:solidFill>
                <a:latin typeface="XO Oriel"/>
              </a:rPr>
              <a:t>Обеспечение роста доходной части консолидированного бюджета муниципального образования Выселковский район за счет повышения собираемости налогов, эффективного использования муниципального имущес</a:t>
            </a:r>
            <a:r>
              <a:rPr lang="ru-RU" spc="-1" dirty="0">
                <a:solidFill>
                  <a:schemeClr val="bg1"/>
                </a:solidFill>
                <a:latin typeface="XO Oriel"/>
              </a:rPr>
              <a:t>тва</a:t>
            </a:r>
          </a:p>
          <a:p>
            <a:pPr algn="just">
              <a:lnSpc>
                <a:spcPct val="100000"/>
              </a:lnSpc>
            </a:pPr>
            <a:endParaRPr lang="ru-RU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800" b="0" strike="noStrike" spc="-1" dirty="0">
                <a:solidFill>
                  <a:schemeClr val="bg1"/>
                </a:solidFill>
                <a:latin typeface="XO Oriel"/>
              </a:rPr>
              <a:t>Реализация мер, направленных на приоритизацию (оптимизацию) расходов бюджета муниципального образования Выселковский район</a:t>
            </a:r>
          </a:p>
          <a:p>
            <a:pPr algn="just">
              <a:lnSpc>
                <a:spcPct val="100000"/>
              </a:lnSpc>
            </a:pP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pc="-1" dirty="0">
                <a:solidFill>
                  <a:schemeClr val="bg1"/>
                </a:solidFill>
                <a:latin typeface="XO Oriel"/>
              </a:rPr>
              <a:t>Концентрация финансовых ресурсов на реализацию мероприятий муниципальных программ муниципального образования Выселковский район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Прямоугольник 2"/>
          <p:cNvSpPr/>
          <p:nvPr/>
        </p:nvSpPr>
        <p:spPr>
          <a:xfrm>
            <a:off x="545928" y="216181"/>
            <a:ext cx="8052144" cy="323988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Calibri"/>
              </a:rPr>
              <a:t>Финансовое управление администрации 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Calibri"/>
              </a:rPr>
              <a:t>муниципального образования Выселковский район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0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 </a:t>
            </a:r>
            <a:endParaRPr lang="ru-RU" sz="10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Адрес: 353100, Краснодарский край, станица Выселки, ул. Ленина, д. 37.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Телефон/факс: 8(86157)</a:t>
            </a:r>
            <a:r>
              <a:rPr lang="ru-RU" sz="16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 7</a:t>
            </a: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-33-08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spcBef>
                <a:spcPts val="1199"/>
              </a:spcBef>
              <a:tabLst>
                <a:tab pos="2300040" algn="l"/>
              </a:tabLst>
            </a:pPr>
            <a:r>
              <a:rPr lang="ru-RU" sz="1400" b="1" spc="-1" dirty="0">
                <a:solidFill>
                  <a:schemeClr val="bg1"/>
                </a:solidFill>
                <a:latin typeface="Century Schoolbook" panose="02040604050505020304" pitchFamily="18" charset="0"/>
              </a:rPr>
              <a:t>Сообщество «</a:t>
            </a:r>
            <a:r>
              <a:rPr lang="ru-RU" sz="1400" b="1" spc="-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ВКонтакте</a:t>
            </a:r>
            <a:r>
              <a:rPr lang="ru-RU" sz="1400" b="1" spc="-1" dirty="0">
                <a:solidFill>
                  <a:schemeClr val="bg1"/>
                </a:solidFill>
                <a:latin typeface="Century Schoolbook" panose="02040604050505020304" pitchFamily="18" charset="0"/>
              </a:rPr>
              <a:t>»: </a:t>
            </a:r>
            <a:r>
              <a:rPr lang="en-US" sz="1400" b="1" spc="-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vk</a:t>
            </a:r>
            <a:r>
              <a:rPr lang="ru-RU" sz="1400" b="1" spc="-1" dirty="0">
                <a:solidFill>
                  <a:schemeClr val="bg1"/>
                </a:solidFill>
                <a:latin typeface="Century Schoolbook" panose="02040604050505020304" pitchFamily="18" charset="0"/>
              </a:rPr>
              <a:t>.</a:t>
            </a:r>
            <a:r>
              <a:rPr lang="en-US" sz="1400" b="1" spc="-1" dirty="0">
                <a:solidFill>
                  <a:schemeClr val="bg1"/>
                </a:solidFill>
                <a:latin typeface="Century Schoolbook" panose="02040604050505020304" pitchFamily="18" charset="0"/>
              </a:rPr>
              <a:t>com</a:t>
            </a:r>
            <a:r>
              <a:rPr lang="ru-RU" sz="1400" b="1" spc="-1" dirty="0">
                <a:solidFill>
                  <a:schemeClr val="bg1"/>
                </a:solidFill>
                <a:latin typeface="Century Schoolbook" panose="02040604050505020304" pitchFamily="18" charset="0"/>
              </a:rPr>
              <a:t>/</a:t>
            </a:r>
            <a:r>
              <a:rPr lang="en-US" sz="1400" b="1" spc="-1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finviselki</a:t>
            </a:r>
            <a:endParaRPr lang="ru-RU" sz="1400" b="1" spc="-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Адрес электронной почты: </a:t>
            </a:r>
            <a:r>
              <a:rPr lang="en-US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  <a:hlinkClick r:id="rId2"/>
              </a:rPr>
              <a:t>vslfin@mail.kuban.ru</a:t>
            </a:r>
            <a:endParaRPr lang="ru-RU" sz="1400" b="1" strike="noStrike" spc="-1" dirty="0">
              <a:solidFill>
                <a:schemeClr val="bg1"/>
              </a:solidFill>
              <a:latin typeface="Century Schoolbook"/>
              <a:ea typeface="Times New Roman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  <a:buNone/>
              <a:tabLst>
                <a:tab pos="2300040" algn="l"/>
              </a:tabLst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Официальный сайт Администрации муниципального образования 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r>
              <a:rPr lang="ru-RU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Выселковский район: </a:t>
            </a:r>
            <a:r>
              <a:rPr lang="en-US" sz="1400" b="1" strike="noStrike" spc="-1" dirty="0">
                <a:solidFill>
                  <a:schemeClr val="bg1"/>
                </a:solidFill>
                <a:latin typeface="Century Schoolbook"/>
                <a:ea typeface="Times New Roman"/>
              </a:rPr>
              <a:t>www.viselki.net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15000"/>
              </a:lnSpc>
              <a:buNone/>
              <a:tabLst>
                <a:tab pos="540360" algn="l"/>
                <a:tab pos="1018440" algn="l"/>
              </a:tabLst>
            </a:pPr>
            <a:endParaRPr lang="ru-RU" sz="1200" b="0" strike="noStrike" spc="-1" dirty="0">
              <a:latin typeface="XO Orie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5E7408-DC21-4914-8781-B439A4214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08" y="4136994"/>
            <a:ext cx="2504825" cy="25048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5E10C0-55EC-4E77-8869-16FF0A626E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192" y="4136994"/>
            <a:ext cx="2505600" cy="2505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Box 19"/>
          <p:cNvSpPr/>
          <p:nvPr/>
        </p:nvSpPr>
        <p:spPr>
          <a:xfrm>
            <a:off x="257451" y="228527"/>
            <a:ext cx="8620233" cy="644877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rgbClr val="A7EA52"/>
            </a:solidFill>
            <a:round/>
          </a:ln>
          <a:effectLst>
            <a:outerShdw blurRad="63360" dist="50760" dir="5400000" sx="98000" sy="98000" rotWithShape="0">
              <a:srgbClr val="00000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НАПРАВЛЕНИЯ  ПОВЫШЕНИЯ  ЭФФЕКТИВНОСТИ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БЮДЖЕТНЫХ РАСХОДОВ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14AD7AF2-1B53-4CFE-B437-6A67401A3E65}"/>
              </a:ext>
            </a:extLst>
          </p:cNvPr>
          <p:cNvSpPr/>
          <p:nvPr/>
        </p:nvSpPr>
        <p:spPr>
          <a:xfrm>
            <a:off x="257451" y="1233997"/>
            <a:ext cx="8620233" cy="5292303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В рамках повышения эффективности бюджетных расходов будет осуществляться работа по направлениям:</a:t>
            </a:r>
          </a:p>
          <a:p>
            <a:pPr algn="just">
              <a:lnSpc>
                <a:spcPct val="100000"/>
              </a:lnSpc>
              <a:buNone/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развитие системы финансового обеспечения оказания муниципальных услуг, в том числе за счет увеличения доходов муниципальных бюджетных и муниципальных автономных учреждений </a:t>
            </a:r>
            <a:r>
              <a:rPr lang="ru-RU" sz="1400" b="0" strike="noStrike" spc="-1" dirty="0" err="1">
                <a:solidFill>
                  <a:schemeClr val="bg1"/>
                </a:solidFill>
                <a:latin typeface="XO Oriel"/>
              </a:rPr>
              <a:t>Выселковского</a:t>
            </a: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 района социальной сферы от приносящей доход деятельности, оказания муниципальных услуг на основе муниципального социального заказа</a:t>
            </a:r>
          </a:p>
          <a:p>
            <a:pPr algn="just">
              <a:lnSpc>
                <a:spcPct val="100000"/>
              </a:lnSpc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400" spc="-1" dirty="0">
                <a:solidFill>
                  <a:schemeClr val="bg1"/>
                </a:solidFill>
                <a:latin typeface="XO Oriel"/>
              </a:rPr>
              <a:t>развитие казначейского сопровождения средств бюджета муниципального образования </a:t>
            </a:r>
            <a:r>
              <a:rPr lang="ru-RU" sz="1400" spc="-1" dirty="0" err="1">
                <a:solidFill>
                  <a:schemeClr val="bg1"/>
                </a:solidFill>
                <a:latin typeface="XO Oriel"/>
              </a:rPr>
              <a:t>Выселковский</a:t>
            </a:r>
            <a:r>
              <a:rPr lang="ru-RU" sz="1400" spc="-1" dirty="0">
                <a:solidFill>
                  <a:schemeClr val="bg1"/>
                </a:solidFill>
                <a:latin typeface="XO Oriel"/>
              </a:rPr>
              <a:t> район</a:t>
            </a:r>
          </a:p>
          <a:p>
            <a:pPr algn="just">
              <a:lnSpc>
                <a:spcPct val="100000"/>
              </a:lnSpc>
            </a:pPr>
            <a:endParaRPr lang="ru-RU" sz="1400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развитие системы закупок, в том числе: организация совместных закупок, работ, услуг для обеспечения нужд муниципальных органов </a:t>
            </a:r>
            <a:r>
              <a:rPr lang="ru-RU" sz="1400" b="0" strike="noStrike" spc="-1" dirty="0" err="1">
                <a:solidFill>
                  <a:schemeClr val="bg1"/>
                </a:solidFill>
                <a:latin typeface="XO Oriel"/>
              </a:rPr>
              <a:t>Выселковского</a:t>
            </a: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 района и муниципальных учреждений </a:t>
            </a:r>
            <a:r>
              <a:rPr lang="ru-RU" sz="1400" b="0" strike="noStrike" spc="-1" dirty="0" err="1">
                <a:solidFill>
                  <a:schemeClr val="bg1"/>
                </a:solidFill>
                <a:latin typeface="XO Oriel"/>
              </a:rPr>
              <a:t>Выселковского</a:t>
            </a: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 района; увеличение доли закупок товаров, работ и услуг для обеспечения муниципальных нужд </a:t>
            </a:r>
            <a:r>
              <a:rPr lang="ru-RU" sz="1400" b="0" strike="noStrike" spc="-1" dirty="0" err="1">
                <a:solidFill>
                  <a:schemeClr val="bg1"/>
                </a:solidFill>
                <a:latin typeface="XO Oriel"/>
              </a:rPr>
              <a:t>Выселковского</a:t>
            </a:r>
            <a:r>
              <a:rPr lang="ru-RU" sz="1400" b="0" strike="noStrike" spc="-1" dirty="0">
                <a:solidFill>
                  <a:schemeClr val="bg1"/>
                </a:solidFill>
                <a:latin typeface="XO Oriel"/>
              </a:rPr>
              <a:t> района малого объема, осуществляемых на электронных площадках посредством региональной информационной системы Краснодарского края, используемой в сфере закупок для обеспечения  муниципальных нужд, а также осуществляемых в соответствии  с положениями части 12 статьи 93 Федерального закона от 05.04.2013 № 44-ФЗ «О контрактной системе в сфере закупок товаров, работ, услуг для обеспечения государственных и муниципальных нужд»</a:t>
            </a:r>
          </a:p>
          <a:p>
            <a:pPr algn="just">
              <a:lnSpc>
                <a:spcPct val="100000"/>
              </a:lnSpc>
            </a:pP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400" spc="-1" dirty="0">
                <a:solidFill>
                  <a:schemeClr val="bg1"/>
                </a:solidFill>
                <a:latin typeface="XO Oriel"/>
              </a:rPr>
              <a:t>развитие практик инициативного бюджетирования в муниципальных образованиях </a:t>
            </a:r>
            <a:r>
              <a:rPr lang="ru-RU" sz="1400" spc="-1" dirty="0" err="1">
                <a:solidFill>
                  <a:schemeClr val="bg1"/>
                </a:solidFill>
                <a:latin typeface="XO Oriel"/>
              </a:rPr>
              <a:t>Выселковского</a:t>
            </a:r>
            <a:r>
              <a:rPr lang="ru-RU" sz="1400" spc="-1" dirty="0">
                <a:solidFill>
                  <a:schemeClr val="bg1"/>
                </a:solidFill>
                <a:latin typeface="XO Oriel"/>
              </a:rPr>
              <a:t> района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ru-RU" sz="16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Box 2"/>
          <p:cNvSpPr/>
          <p:nvPr/>
        </p:nvSpPr>
        <p:spPr>
          <a:xfrm>
            <a:off x="251640" y="476640"/>
            <a:ext cx="8639280" cy="644877"/>
          </a:xfrm>
          <a:prstGeom prst="rect">
            <a:avLst/>
          </a:prstGeom>
          <a:solidFill>
            <a:schemeClr val="accent4">
              <a:lumMod val="5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ПОКАЗАТЕЛИ СОЦИАЛЬНО-ЭКОНОМИЧЕСКОГО РАЗВИТИЯ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ВЫСЕЛКОВСКОГО РАЙОНА 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</p:txBody>
      </p:sp>
      <p:sp>
        <p:nvSpPr>
          <p:cNvPr id="302" name="TextBox 10"/>
          <p:cNvSpPr/>
          <p:nvPr/>
        </p:nvSpPr>
        <p:spPr>
          <a:xfrm>
            <a:off x="4716000" y="5219280"/>
            <a:ext cx="790200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1200" b="0" strike="noStrike" spc="-1" dirty="0">
              <a:latin typeface="XO Oriel"/>
            </a:endParaRP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CD6C602-C3F7-4276-9D0F-F57BADB0DC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662479"/>
              </p:ext>
            </p:extLst>
          </p:nvPr>
        </p:nvGraphicFramePr>
        <p:xfrm>
          <a:off x="251640" y="1278383"/>
          <a:ext cx="8639279" cy="537099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{16D9F66E-5EB9-4882-86FB-DCBF35E3C3E4}</a:tableStyleId>
              </a:tblPr>
              <a:tblGrid>
                <a:gridCol w="3388205">
                  <a:extLst>
                    <a:ext uri="{9D8B030D-6E8A-4147-A177-3AD203B41FA5}">
                      <a16:colId xmlns:a16="http://schemas.microsoft.com/office/drawing/2014/main" val="3974353375"/>
                    </a:ext>
                  </a:extLst>
                </a:gridCol>
                <a:gridCol w="1012054">
                  <a:extLst>
                    <a:ext uri="{9D8B030D-6E8A-4147-A177-3AD203B41FA5}">
                      <a16:colId xmlns:a16="http://schemas.microsoft.com/office/drawing/2014/main" val="1966453171"/>
                    </a:ext>
                  </a:extLst>
                </a:gridCol>
                <a:gridCol w="1047565">
                  <a:extLst>
                    <a:ext uri="{9D8B030D-6E8A-4147-A177-3AD203B41FA5}">
                      <a16:colId xmlns:a16="http://schemas.microsoft.com/office/drawing/2014/main" val="4077508161"/>
                    </a:ext>
                  </a:extLst>
                </a:gridCol>
                <a:gridCol w="1118586">
                  <a:extLst>
                    <a:ext uri="{9D8B030D-6E8A-4147-A177-3AD203B41FA5}">
                      <a16:colId xmlns:a16="http://schemas.microsoft.com/office/drawing/2014/main" val="1186757820"/>
                    </a:ext>
                  </a:extLst>
                </a:gridCol>
                <a:gridCol w="1145220">
                  <a:extLst>
                    <a:ext uri="{9D8B030D-6E8A-4147-A177-3AD203B41FA5}">
                      <a16:colId xmlns:a16="http://schemas.microsoft.com/office/drawing/2014/main" val="1364384621"/>
                    </a:ext>
                  </a:extLst>
                </a:gridCol>
                <a:gridCol w="927649">
                  <a:extLst>
                    <a:ext uri="{9D8B030D-6E8A-4147-A177-3AD203B41FA5}">
                      <a16:colId xmlns:a16="http://schemas.microsoft.com/office/drawing/2014/main" val="1186320723"/>
                    </a:ext>
                  </a:extLst>
                </a:gridCol>
              </a:tblGrid>
              <a:tr h="489004"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>
                          <a:effectLst/>
                        </a:rPr>
                        <a:t>Показатель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2024 г</a:t>
                      </a:r>
                    </a:p>
                    <a:p>
                      <a:pPr algn="ctr"/>
                      <a:r>
                        <a:rPr lang="ru-RU" sz="1200" b="0" dirty="0"/>
                        <a:t>отчет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2025 г</a:t>
                      </a:r>
                    </a:p>
                    <a:p>
                      <a:pPr algn="ctr"/>
                      <a:r>
                        <a:rPr lang="ru-RU" sz="1200" b="0" dirty="0"/>
                        <a:t>оценка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2026 г</a:t>
                      </a:r>
                    </a:p>
                    <a:p>
                      <a:pPr algn="ctr"/>
                      <a:r>
                        <a:rPr lang="ru-RU" sz="1200" b="0" dirty="0"/>
                        <a:t>прогноз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2027 г</a:t>
                      </a:r>
                    </a:p>
                    <a:p>
                      <a:pPr algn="ctr"/>
                      <a:r>
                        <a:rPr lang="ru-RU" sz="1200" b="0" dirty="0"/>
                        <a:t>прогноз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/>
                        <a:t>2028 г</a:t>
                      </a:r>
                    </a:p>
                    <a:p>
                      <a:pPr algn="ctr"/>
                      <a:r>
                        <a:rPr lang="ru-RU" sz="1200" b="0" dirty="0"/>
                        <a:t>прогноз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09326971"/>
                  </a:ext>
                </a:extLst>
              </a:tr>
              <a:tr h="680521"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effectLst/>
                        </a:rPr>
                        <a:t>Промышленное производство (объем отгруженной продукции) предприятий, </a:t>
                      </a:r>
                    </a:p>
                    <a:p>
                      <a:r>
                        <a:rPr lang="ru-RU" sz="1200" kern="1200" dirty="0">
                          <a:effectLst/>
                        </a:rPr>
                        <a:t>млн рублей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54 974,7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59 592,1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64 458,9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69 142,8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74 354,7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584805978"/>
                  </a:ext>
                </a:extLst>
              </a:tr>
              <a:tr h="486088">
                <a:tc>
                  <a:txBody>
                    <a:bodyPr/>
                    <a:lstStyle/>
                    <a:p>
                      <a:r>
                        <a:rPr lang="ru-RU" sz="1200" dirty="0"/>
                        <a:t>Объем продукции сельского хозяйства всех сельхозтоваропроизводителей, млн рублей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26 848,2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27 504,8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30 037,5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31 992,4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34 671,2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03983950"/>
                  </a:ext>
                </a:extLst>
              </a:tr>
              <a:tr h="486088">
                <a:tc>
                  <a:txBody>
                    <a:bodyPr/>
                    <a:lstStyle/>
                    <a:p>
                      <a:r>
                        <a:rPr lang="ru-RU" sz="1200" dirty="0"/>
                        <a:t>Объем услуг по транспортировке и хранению организаций, млн рублей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1 891,6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2 093,6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2 238,1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2 394,8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2 564,8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60177203"/>
                  </a:ext>
                </a:extLst>
              </a:tr>
              <a:tr h="486088">
                <a:tc>
                  <a:txBody>
                    <a:bodyPr/>
                    <a:lstStyle/>
                    <a:p>
                      <a:r>
                        <a:rPr lang="ru-RU" sz="1200" dirty="0"/>
                        <a:t>Оборот розничной торговли организаций, млн рублей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12 830,3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14 479,4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15 917,9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17 415,5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19 144,5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25464618"/>
                  </a:ext>
                </a:extLst>
              </a:tr>
              <a:tr h="542692"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effectLst/>
                        </a:rPr>
                        <a:t>Оборот общественного питания организаций, млн рублей</a:t>
                      </a:r>
                      <a:endParaRPr lang="ru-RU" sz="1200" dirty="0"/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219,3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265,5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291,6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318,1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349,0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632946919"/>
                  </a:ext>
                </a:extLst>
              </a:tr>
              <a:tr h="614740"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effectLst/>
                        </a:rPr>
                        <a:t>Объем выполненных работ по виду деятельности «строительство», млн рублей</a:t>
                      </a:r>
                      <a:endParaRPr lang="ru-RU" sz="1200" dirty="0"/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829,6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967,3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1063,5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1174,8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1301,5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71837002"/>
                  </a:ext>
                </a:extLst>
              </a:tr>
              <a:tr h="580560"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effectLst/>
                        </a:rPr>
                        <a:t>Индекс потребительских цен в среднем за год, в % к предыдущему году</a:t>
                      </a:r>
                      <a:endParaRPr lang="ru-RU" sz="1200" dirty="0"/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108,6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109,1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105,4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104,0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104,0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6781524"/>
                  </a:ext>
                </a:extLst>
              </a:tr>
              <a:tr h="519122"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effectLst/>
                        </a:rPr>
                        <a:t>Прибыль прибыльных организаций, </a:t>
                      </a:r>
                    </a:p>
                    <a:p>
                      <a:r>
                        <a:rPr lang="ru-RU" sz="1200" kern="1200" dirty="0">
                          <a:effectLst/>
                        </a:rPr>
                        <a:t>млн рублей</a:t>
                      </a:r>
                      <a:endParaRPr lang="ru-RU" sz="1200" dirty="0"/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10 622,9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3 723,4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3 963,5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8 332,6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15 658,9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27898913"/>
                  </a:ext>
                </a:extLst>
              </a:tr>
              <a:tr h="486088">
                <a:tc>
                  <a:txBody>
                    <a:bodyPr/>
                    <a:lstStyle/>
                    <a:p>
                      <a:r>
                        <a:rPr lang="ru-RU" sz="1200" kern="1200" dirty="0">
                          <a:effectLst/>
                        </a:rPr>
                        <a:t>Фонд начисленной заработной платы всех работников, млн рублей</a:t>
                      </a:r>
                      <a:endParaRPr lang="ru-RU" sz="1200" dirty="0"/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13 107,8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14 838,0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16 544,0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18 182,3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19 891,4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03999127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Box 2"/>
          <p:cNvSpPr/>
          <p:nvPr/>
        </p:nvSpPr>
        <p:spPr>
          <a:xfrm>
            <a:off x="301841" y="246799"/>
            <a:ext cx="8593583" cy="58332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ОСНОВНЫЕ ПАРАМЕТРЫ БЮДЖЕТА</a:t>
            </a:r>
            <a:endParaRPr lang="ru-RU" sz="1800" b="0" strike="noStrike" spc="-1" dirty="0">
              <a:solidFill>
                <a:schemeClr val="bg1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chemeClr val="bg1"/>
                </a:solidFill>
                <a:latin typeface="Trebuchet MS"/>
                <a:ea typeface="DejaVu Sans"/>
              </a:rPr>
              <a:t>(тыс рублей)</a:t>
            </a:r>
            <a:endParaRPr lang="ru-RU" sz="1400" b="0" strike="noStrike" spc="-1" dirty="0">
              <a:solidFill>
                <a:schemeClr val="bg1"/>
              </a:solidFill>
              <a:latin typeface="XO Oriel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82E0567-585C-4442-9C69-40A986E679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491542"/>
              </p:ext>
            </p:extLst>
          </p:nvPr>
        </p:nvGraphicFramePr>
        <p:xfrm>
          <a:off x="301841" y="1065320"/>
          <a:ext cx="8575829" cy="505515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64815">
                  <a:extLst>
                    <a:ext uri="{9D8B030D-6E8A-4147-A177-3AD203B41FA5}">
                      <a16:colId xmlns:a16="http://schemas.microsoft.com/office/drawing/2014/main" val="2549319990"/>
                    </a:ext>
                  </a:extLst>
                </a:gridCol>
                <a:gridCol w="858024">
                  <a:extLst>
                    <a:ext uri="{9D8B030D-6E8A-4147-A177-3AD203B41FA5}">
                      <a16:colId xmlns:a16="http://schemas.microsoft.com/office/drawing/2014/main" val="4166473175"/>
                    </a:ext>
                  </a:extLst>
                </a:gridCol>
                <a:gridCol w="938986">
                  <a:extLst>
                    <a:ext uri="{9D8B030D-6E8A-4147-A177-3AD203B41FA5}">
                      <a16:colId xmlns:a16="http://schemas.microsoft.com/office/drawing/2014/main" val="2747465442"/>
                    </a:ext>
                  </a:extLst>
                </a:gridCol>
                <a:gridCol w="984569">
                  <a:extLst>
                    <a:ext uri="{9D8B030D-6E8A-4147-A177-3AD203B41FA5}">
                      <a16:colId xmlns:a16="http://schemas.microsoft.com/office/drawing/2014/main" val="1126984027"/>
                    </a:ext>
                  </a:extLst>
                </a:gridCol>
                <a:gridCol w="938986">
                  <a:extLst>
                    <a:ext uri="{9D8B030D-6E8A-4147-A177-3AD203B41FA5}">
                      <a16:colId xmlns:a16="http://schemas.microsoft.com/office/drawing/2014/main" val="182787487"/>
                    </a:ext>
                  </a:extLst>
                </a:gridCol>
                <a:gridCol w="993685">
                  <a:extLst>
                    <a:ext uri="{9D8B030D-6E8A-4147-A177-3AD203B41FA5}">
                      <a16:colId xmlns:a16="http://schemas.microsoft.com/office/drawing/2014/main" val="718729988"/>
                    </a:ext>
                  </a:extLst>
                </a:gridCol>
                <a:gridCol w="583448">
                  <a:extLst>
                    <a:ext uri="{9D8B030D-6E8A-4147-A177-3AD203B41FA5}">
                      <a16:colId xmlns:a16="http://schemas.microsoft.com/office/drawing/2014/main" val="1030123455"/>
                    </a:ext>
                  </a:extLst>
                </a:gridCol>
                <a:gridCol w="656379">
                  <a:extLst>
                    <a:ext uri="{9D8B030D-6E8A-4147-A177-3AD203B41FA5}">
                      <a16:colId xmlns:a16="http://schemas.microsoft.com/office/drawing/2014/main" val="2242007794"/>
                    </a:ext>
                  </a:extLst>
                </a:gridCol>
                <a:gridCol w="610797">
                  <a:extLst>
                    <a:ext uri="{9D8B030D-6E8A-4147-A177-3AD203B41FA5}">
                      <a16:colId xmlns:a16="http://schemas.microsoft.com/office/drawing/2014/main" val="1514395171"/>
                    </a:ext>
                  </a:extLst>
                </a:gridCol>
                <a:gridCol w="546140">
                  <a:extLst>
                    <a:ext uri="{9D8B030D-6E8A-4147-A177-3AD203B41FA5}">
                      <a16:colId xmlns:a16="http://schemas.microsoft.com/office/drawing/2014/main" val="1021089802"/>
                    </a:ext>
                  </a:extLst>
                </a:gridCol>
              </a:tblGrid>
              <a:tr h="84337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Показатель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2024 г (отчет)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2025 г* (план)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2026 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Плановый период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Динамика к предыдущему году,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669620"/>
                  </a:ext>
                </a:extLst>
              </a:tr>
              <a:tr h="516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2027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2028 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2025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2026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2027 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2028 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556459136"/>
                  </a:ext>
                </a:extLst>
              </a:tr>
              <a:tr h="6291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Доходы, всего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2 557 571,1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2 482 483,0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2 511 012,6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2 568 091,7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2 499 449,9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97,1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101,1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102,3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97,3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29513881"/>
                  </a:ext>
                </a:extLst>
              </a:tr>
              <a:tr h="692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Налоговые и неналоговые доходы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1 295 367,1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995 424,3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993 239,5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975 644,7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957 908,0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76,8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99,8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98,2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98,2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052084869"/>
                  </a:ext>
                </a:extLst>
              </a:tr>
              <a:tr h="5415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Безвозмездные поступления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1 262 204,0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1 487 058,7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1 517 773,1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1 592 447,0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1 541 541,9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117,8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102,1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104,9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96,8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1614590"/>
                  </a:ext>
                </a:extLst>
              </a:tr>
              <a:tr h="5592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Расходы, всего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2 454 610,6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2 909 714,8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2 511 012,6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2 568 091,7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2 499 449,9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118,5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86,3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102,3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97,3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78900461"/>
                  </a:ext>
                </a:extLst>
              </a:tr>
              <a:tr h="5859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Дефицит (–)/ профицит (+)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+102 960,5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-427 231,8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92782684"/>
                  </a:ext>
                </a:extLst>
              </a:tr>
              <a:tr h="6873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dirty="0">
                          <a:effectLst/>
                        </a:rPr>
                        <a:t>Источники финансирования дефицита бюджета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-102 960,5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+427 231,8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86298995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6178D8-4B87-4BF6-BFAF-74FEC09A926E}"/>
              </a:ext>
            </a:extLst>
          </p:cNvPr>
          <p:cNvSpPr/>
          <p:nvPr/>
        </p:nvSpPr>
        <p:spPr>
          <a:xfrm>
            <a:off x="-193256" y="6353957"/>
            <a:ext cx="3440429" cy="3380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 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на 1 октября 2025 года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6C6FD26-7C1C-4910-B0FF-F41BBE409C18}"/>
              </a:ext>
            </a:extLst>
          </p:cNvPr>
          <p:cNvSpPr/>
          <p:nvPr/>
        </p:nvSpPr>
        <p:spPr>
          <a:xfrm>
            <a:off x="346230" y="278107"/>
            <a:ext cx="8487053" cy="670440"/>
          </a:xfrm>
          <a:prstGeom prst="rect">
            <a:avLst/>
          </a:prstGeom>
          <a:solidFill>
            <a:schemeClr val="accent4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БЕЗВОЗМЕЗДНЫЕ ПОСТУПЛЕНИЯ ИЗ ДРУГИХ БЮДЖЕТОВ БЮДЖЕТНОЙ СИСТЕМЫ РОССИЙСКОЙ ФЕДЕРАЦИИ , тыс рублей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64CCEEE-9AD1-4B74-BAC5-66643C3F4D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794195"/>
              </p:ext>
            </p:extLst>
          </p:nvPr>
        </p:nvGraphicFramePr>
        <p:xfrm>
          <a:off x="346229" y="1081892"/>
          <a:ext cx="8487053" cy="5019673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306594">
                  <a:extLst>
                    <a:ext uri="{9D8B030D-6E8A-4147-A177-3AD203B41FA5}">
                      <a16:colId xmlns:a16="http://schemas.microsoft.com/office/drawing/2014/main" val="2047243431"/>
                    </a:ext>
                  </a:extLst>
                </a:gridCol>
                <a:gridCol w="938886">
                  <a:extLst>
                    <a:ext uri="{9D8B030D-6E8A-4147-A177-3AD203B41FA5}">
                      <a16:colId xmlns:a16="http://schemas.microsoft.com/office/drawing/2014/main" val="3385277544"/>
                    </a:ext>
                  </a:extLst>
                </a:gridCol>
                <a:gridCol w="989534">
                  <a:extLst>
                    <a:ext uri="{9D8B030D-6E8A-4147-A177-3AD203B41FA5}">
                      <a16:colId xmlns:a16="http://schemas.microsoft.com/office/drawing/2014/main" val="3656433655"/>
                    </a:ext>
                  </a:extLst>
                </a:gridCol>
                <a:gridCol w="970504">
                  <a:extLst>
                    <a:ext uri="{9D8B030D-6E8A-4147-A177-3AD203B41FA5}">
                      <a16:colId xmlns:a16="http://schemas.microsoft.com/office/drawing/2014/main" val="4201692000"/>
                    </a:ext>
                  </a:extLst>
                </a:gridCol>
                <a:gridCol w="960990">
                  <a:extLst>
                    <a:ext uri="{9D8B030D-6E8A-4147-A177-3AD203B41FA5}">
                      <a16:colId xmlns:a16="http://schemas.microsoft.com/office/drawing/2014/main" val="2716245686"/>
                    </a:ext>
                  </a:extLst>
                </a:gridCol>
                <a:gridCol w="960989">
                  <a:extLst>
                    <a:ext uri="{9D8B030D-6E8A-4147-A177-3AD203B41FA5}">
                      <a16:colId xmlns:a16="http://schemas.microsoft.com/office/drawing/2014/main" val="3035445894"/>
                    </a:ext>
                  </a:extLst>
                </a:gridCol>
                <a:gridCol w="599430">
                  <a:extLst>
                    <a:ext uri="{9D8B030D-6E8A-4147-A177-3AD203B41FA5}">
                      <a16:colId xmlns:a16="http://schemas.microsoft.com/office/drawing/2014/main" val="956120447"/>
                    </a:ext>
                  </a:extLst>
                </a:gridCol>
                <a:gridCol w="608943">
                  <a:extLst>
                    <a:ext uri="{9D8B030D-6E8A-4147-A177-3AD203B41FA5}">
                      <a16:colId xmlns:a16="http://schemas.microsoft.com/office/drawing/2014/main" val="2889130848"/>
                    </a:ext>
                  </a:extLst>
                </a:gridCol>
                <a:gridCol w="637489">
                  <a:extLst>
                    <a:ext uri="{9D8B030D-6E8A-4147-A177-3AD203B41FA5}">
                      <a16:colId xmlns:a16="http://schemas.microsoft.com/office/drawing/2014/main" val="3070629984"/>
                    </a:ext>
                  </a:extLst>
                </a:gridCol>
                <a:gridCol w="513694">
                  <a:extLst>
                    <a:ext uri="{9D8B030D-6E8A-4147-A177-3AD203B41FA5}">
                      <a16:colId xmlns:a16="http://schemas.microsoft.com/office/drawing/2014/main" val="3520043355"/>
                    </a:ext>
                  </a:extLst>
                </a:gridCol>
              </a:tblGrid>
              <a:tr h="106546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Показатель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2024 г (отчет)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2025 г*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(план)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2026 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Плановый период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Динамика к предыдущему году,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456257"/>
                  </a:ext>
                </a:extLst>
              </a:tr>
              <a:tr h="5755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2027 г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2028 г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2025 г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2026 г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2027 г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2028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г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8571951"/>
                  </a:ext>
                </a:extLst>
              </a:tr>
              <a:tr h="7305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Безвозмездные поступления, 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1 262 099,0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1 485 416,8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1 517 773,1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1 592 447,0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1 541 541,9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117,7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102,2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104,9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96,8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9290520"/>
                  </a:ext>
                </a:extLst>
              </a:tr>
              <a:tr h="6747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Дотации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169 739,8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131 303,8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58 262,8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27 239,5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1 687,3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77,4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44,4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082479571"/>
                  </a:ext>
                </a:extLst>
              </a:tr>
              <a:tr h="656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Субсидии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64 886,6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140 130,5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137 905,1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100 395,6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43 742,8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216,0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98,4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72,8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43,6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84086422"/>
                  </a:ext>
                </a:extLst>
              </a:tr>
              <a:tr h="6658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Субвенции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1 026 309,8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1 206 150,4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1 320 777,5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1 464 811,9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1 496 111,8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117,5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109,5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110,9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102,1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65067306"/>
                  </a:ext>
                </a:extLst>
              </a:tr>
              <a:tr h="6506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Иные межбюджетные трансферты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1 162,8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7 832,1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827,7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673,6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10,6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356379582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DE47C3-F945-42FF-B970-CECA4C410495}"/>
              </a:ext>
            </a:extLst>
          </p:cNvPr>
          <p:cNvSpPr/>
          <p:nvPr/>
        </p:nvSpPr>
        <p:spPr>
          <a:xfrm>
            <a:off x="-175501" y="6257815"/>
            <a:ext cx="3440429" cy="3380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 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на 1 октября 2025 года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0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2DCD08-0555-406D-BF80-7B252A913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425" y="410547"/>
            <a:ext cx="8607310" cy="1175657"/>
          </a:xfrm>
        </p:spPr>
        <p:txBody>
          <a:bodyPr/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бюджет-свод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 между этими бюджетами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0DCCA7F-C9FD-4D8F-A79D-260DC5C9B23D}"/>
              </a:ext>
            </a:extLst>
          </p:cNvPr>
          <p:cNvSpPr/>
          <p:nvPr/>
        </p:nvSpPr>
        <p:spPr>
          <a:xfrm>
            <a:off x="772998" y="1586204"/>
            <a:ext cx="7598004" cy="1236892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75000"/>
                  <a:shade val="30000"/>
                  <a:satMod val="115000"/>
                </a:schemeClr>
              </a:gs>
              <a:gs pos="50000">
                <a:schemeClr val="bg2">
                  <a:lumMod val="75000"/>
                  <a:shade val="67500"/>
                  <a:satMod val="115000"/>
                </a:schemeClr>
              </a:gs>
              <a:gs pos="100000">
                <a:schemeClr val="bg2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Консолидированный бюджет муниципального образования Выселковский район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4BBA1D7-3C90-4DAD-9D9B-E8273097EFE1}"/>
              </a:ext>
            </a:extLst>
          </p:cNvPr>
          <p:cNvSpPr/>
          <p:nvPr/>
        </p:nvSpPr>
        <p:spPr>
          <a:xfrm>
            <a:off x="1347530" y="3305931"/>
            <a:ext cx="6808507" cy="1038689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Бюджет муниципального образования Выселковский район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3F91E8F-BB79-4726-BEAB-D3223186D9EC}"/>
              </a:ext>
            </a:extLst>
          </p:cNvPr>
          <p:cNvSpPr/>
          <p:nvPr/>
        </p:nvSpPr>
        <p:spPr>
          <a:xfrm>
            <a:off x="1347528" y="4643018"/>
            <a:ext cx="6808509" cy="10386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Бюджеты 10  сельских поселений</a:t>
            </a:r>
          </a:p>
        </p:txBody>
      </p: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799065A0-8C70-4504-B986-B197617A7D17}"/>
              </a:ext>
            </a:extLst>
          </p:cNvPr>
          <p:cNvCxnSpPr>
            <a:cxnSpLocks/>
            <a:endCxn id="7" idx="1"/>
          </p:cNvCxnSpPr>
          <p:nvPr/>
        </p:nvCxnSpPr>
        <p:spPr>
          <a:xfrm rot="16200000" flipH="1">
            <a:off x="88784" y="3903618"/>
            <a:ext cx="2339270" cy="17821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: уступ 39">
            <a:extLst>
              <a:ext uri="{FF2B5EF4-FFF2-40B4-BE49-F238E27FC236}">
                <a16:creationId xmlns:a16="http://schemas.microsoft.com/office/drawing/2014/main" id="{4DCA64FC-0847-44B5-95EB-21EA93C0C7B1}"/>
              </a:ext>
            </a:extLst>
          </p:cNvPr>
          <p:cNvCxnSpPr>
            <a:cxnSpLocks/>
            <a:endCxn id="6" idx="1"/>
          </p:cNvCxnSpPr>
          <p:nvPr/>
        </p:nvCxnSpPr>
        <p:spPr>
          <a:xfrm rot="16200000" flipH="1">
            <a:off x="759879" y="3237625"/>
            <a:ext cx="1002184" cy="17311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997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D51F684-C66D-470F-9555-EEB4FBEACE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83804"/>
              </p:ext>
            </p:extLst>
          </p:nvPr>
        </p:nvGraphicFramePr>
        <p:xfrm>
          <a:off x="275208" y="1387518"/>
          <a:ext cx="8646848" cy="471766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322773">
                  <a:extLst>
                    <a:ext uri="{9D8B030D-6E8A-4147-A177-3AD203B41FA5}">
                      <a16:colId xmlns:a16="http://schemas.microsoft.com/office/drawing/2014/main" val="1424769845"/>
                    </a:ext>
                  </a:extLst>
                </a:gridCol>
                <a:gridCol w="958788">
                  <a:extLst>
                    <a:ext uri="{9D8B030D-6E8A-4147-A177-3AD203B41FA5}">
                      <a16:colId xmlns:a16="http://schemas.microsoft.com/office/drawing/2014/main" val="1981543430"/>
                    </a:ext>
                  </a:extLst>
                </a:gridCol>
                <a:gridCol w="967426">
                  <a:extLst>
                    <a:ext uri="{9D8B030D-6E8A-4147-A177-3AD203B41FA5}">
                      <a16:colId xmlns:a16="http://schemas.microsoft.com/office/drawing/2014/main" val="4064338952"/>
                    </a:ext>
                  </a:extLst>
                </a:gridCol>
                <a:gridCol w="976784">
                  <a:extLst>
                    <a:ext uri="{9D8B030D-6E8A-4147-A177-3AD203B41FA5}">
                      <a16:colId xmlns:a16="http://schemas.microsoft.com/office/drawing/2014/main" val="3238514437"/>
                    </a:ext>
                  </a:extLst>
                </a:gridCol>
                <a:gridCol w="1116254">
                  <a:extLst>
                    <a:ext uri="{9D8B030D-6E8A-4147-A177-3AD203B41FA5}">
                      <a16:colId xmlns:a16="http://schemas.microsoft.com/office/drawing/2014/main" val="2158303957"/>
                    </a:ext>
                  </a:extLst>
                </a:gridCol>
                <a:gridCol w="1076530">
                  <a:extLst>
                    <a:ext uri="{9D8B030D-6E8A-4147-A177-3AD203B41FA5}">
                      <a16:colId xmlns:a16="http://schemas.microsoft.com/office/drawing/2014/main" val="1924130708"/>
                    </a:ext>
                  </a:extLst>
                </a:gridCol>
                <a:gridCol w="519134">
                  <a:extLst>
                    <a:ext uri="{9D8B030D-6E8A-4147-A177-3AD203B41FA5}">
                      <a16:colId xmlns:a16="http://schemas.microsoft.com/office/drawing/2014/main" val="2178991991"/>
                    </a:ext>
                  </a:extLst>
                </a:gridCol>
                <a:gridCol w="525630">
                  <a:extLst>
                    <a:ext uri="{9D8B030D-6E8A-4147-A177-3AD203B41FA5}">
                      <a16:colId xmlns:a16="http://schemas.microsoft.com/office/drawing/2014/main" val="3138229951"/>
                    </a:ext>
                  </a:extLst>
                </a:gridCol>
                <a:gridCol w="647652">
                  <a:extLst>
                    <a:ext uri="{9D8B030D-6E8A-4147-A177-3AD203B41FA5}">
                      <a16:colId xmlns:a16="http://schemas.microsoft.com/office/drawing/2014/main" val="1179135039"/>
                    </a:ext>
                  </a:extLst>
                </a:gridCol>
                <a:gridCol w="535877">
                  <a:extLst>
                    <a:ext uri="{9D8B030D-6E8A-4147-A177-3AD203B41FA5}">
                      <a16:colId xmlns:a16="http://schemas.microsoft.com/office/drawing/2014/main" val="2956471448"/>
                    </a:ext>
                  </a:extLst>
                </a:gridCol>
              </a:tblGrid>
              <a:tr h="65232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Показатель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2024 г (отчет)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2025 г*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(план)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2026 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(план)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Плановый период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Динамика к предыдущему году, %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232153"/>
                  </a:ext>
                </a:extLst>
              </a:tr>
              <a:tr h="3216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2027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2028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2025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2026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2027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2028 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51508308"/>
                  </a:ext>
                </a:extLst>
              </a:tr>
              <a:tr h="5646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Доходы, всего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 3 738 901, 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3 262 031, 3 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3 155 684,8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3 233 849,7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3 265 113,9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87,2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96,7 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102,5 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 101,0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66143296"/>
                  </a:ext>
                </a:extLst>
              </a:tr>
              <a:tr h="638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Налоговые и неналоговые доходы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2 188 971, 1 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1 594 140, 4 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1 586 762,1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1 581 004,3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1 575 404,6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72,8</a:t>
                      </a: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+mn-lt"/>
                        </a:rPr>
                        <a:t>99,5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99,6 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99,6 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81843589"/>
                  </a:ext>
                </a:extLst>
              </a:tr>
              <a:tr h="4891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Безвозмездные поступления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1 549 930, 2 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1 667 890, 9 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1 568 922,7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1 652 845,4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1 689 709,3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107,6</a:t>
                      </a: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94,1 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105,3 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102,2</a:t>
                      </a: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35760008"/>
                  </a:ext>
                </a:extLst>
              </a:tr>
              <a:tr h="390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Расходы, всего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3 663 452,7 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 3 852 649,2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</a:rPr>
                        <a:t>3 155 684,8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3 233 849,7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3 265 113,9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105,2 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r>
                        <a:rPr lang="ru-RU" sz="12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81,9</a:t>
                      </a: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102,5 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101,0 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4685882"/>
                  </a:ext>
                </a:extLst>
              </a:tr>
              <a:tr h="4891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</a:rPr>
                        <a:t>Дефицит (–)/ профицит (+)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+75 448,6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- 590 617,9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34388164"/>
                  </a:ext>
                </a:extLst>
              </a:tr>
              <a:tr h="6887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Источники финансирования дефицита бюджета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- 75 448,6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+ 590 617,9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-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 -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gradFill flip="none" rotWithShape="1">
                      <a:gsLst>
                        <a:gs pos="0">
                          <a:schemeClr val="bg2">
                            <a:lumMod val="90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90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9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27522824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648087-F617-439A-9633-8E0802418711}"/>
              </a:ext>
            </a:extLst>
          </p:cNvPr>
          <p:cNvSpPr/>
          <p:nvPr/>
        </p:nvSpPr>
        <p:spPr>
          <a:xfrm>
            <a:off x="275208" y="176136"/>
            <a:ext cx="8646848" cy="1069395"/>
          </a:xfrm>
          <a:prstGeom prst="rect">
            <a:avLst/>
          </a:prstGeom>
          <a:solidFill>
            <a:schemeClr val="accent4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КОНСОЛИДИРОВАННЫЙ БЮДЖЕТ МУНИЦИПАЛЬНОГО ОБРАЗОВАНИЯ ВЫСЕЛКОВСКИЙ РАЙОН</a:t>
            </a:r>
          </a:p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(бюджет района и бюджеты десяти сельских поселений), тыс рублей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8CE1B01-6F3A-4812-8B19-95DBBFC2E3AC}"/>
              </a:ext>
            </a:extLst>
          </p:cNvPr>
          <p:cNvSpPr/>
          <p:nvPr/>
        </p:nvSpPr>
        <p:spPr>
          <a:xfrm rot="10800000" flipV="1">
            <a:off x="-150921" y="6247166"/>
            <a:ext cx="3453414" cy="33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 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Показатели на 1 октября 2025 года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88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11118</TotalTime>
  <Words>3888</Words>
  <Application>Microsoft Office PowerPoint</Application>
  <PresentationFormat>Экран (4:3)</PresentationFormat>
  <Paragraphs>933</Paragraphs>
  <Slides>30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30</vt:i4>
      </vt:variant>
    </vt:vector>
  </HeadingPairs>
  <TitlesOfParts>
    <vt:vector size="44" baseType="lpstr">
      <vt:lpstr>Arial</vt:lpstr>
      <vt:lpstr>Calibri</vt:lpstr>
      <vt:lpstr>Century Schoolbook</vt:lpstr>
      <vt:lpstr>Franklin Gothic Book</vt:lpstr>
      <vt:lpstr>Symbol</vt:lpstr>
      <vt:lpstr>Times New Roman</vt:lpstr>
      <vt:lpstr>Trebuchet MS</vt:lpstr>
      <vt:lpstr>Wingdings</vt:lpstr>
      <vt:lpstr>XO Oriel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Консолидированный бюджет-свод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 между этими бюджетами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Ксения Митина</dc:creator>
  <dc:description/>
  <cp:lastModifiedBy>Колесникова</cp:lastModifiedBy>
  <cp:revision>1488</cp:revision>
  <cp:lastPrinted>2025-11-28T08:37:39Z</cp:lastPrinted>
  <dcterms:created xsi:type="dcterms:W3CDTF">2019-11-12T07:32:41Z</dcterms:created>
  <dcterms:modified xsi:type="dcterms:W3CDTF">2025-11-28T10:29:37Z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28</vt:i4>
  </property>
</Properties>
</file>